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1789" r:id="rId5"/>
    <p:sldId id="1790" r:id="rId6"/>
    <p:sldId id="1775" r:id="rId7"/>
    <p:sldId id="1791" r:id="rId8"/>
    <p:sldId id="1799" r:id="rId9"/>
    <p:sldId id="1800" r:id="rId10"/>
    <p:sldId id="1796" r:id="rId11"/>
    <p:sldId id="1801" r:id="rId12"/>
    <p:sldId id="1797" r:id="rId13"/>
    <p:sldId id="1798" r:id="rId14"/>
  </p:sldIdLst>
  <p:sldSz cx="9144000" cy="6858000" type="screen4x3"/>
  <p:notesSz cx="6735763" cy="98663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A73420-9C85-67A2-5E56-9014D7D4DA80}" name="Marine Coluccia" initials="MC" userId="S::marine.coluccia@coraasp.ch::77fd097e-f2aa-43d7-9ad8-82e09724c94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nater" initials="f"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E9D0"/>
    <a:srgbClr val="004C6C"/>
    <a:srgbClr val="009999"/>
    <a:srgbClr val="9494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917" autoAdjust="0"/>
  </p:normalViewPr>
  <p:slideViewPr>
    <p:cSldViewPr snapToGrid="0">
      <p:cViewPr varScale="1">
        <p:scale>
          <a:sx n="84" d="100"/>
          <a:sy n="84" d="100"/>
        </p:scale>
        <p:origin x="2316" y="78"/>
      </p:cViewPr>
      <p:guideLst>
        <p:guide orient="horz" pos="216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ia Fournier Fall" userId="1b9632e8-722d-4b66-a321-676ec26710cf" providerId="ADAL" clId="{ED189FA4-B5DD-4545-9722-8666F9898CF6}"/>
    <pc:docChg chg="undo custSel modSld modMainMaster">
      <pc:chgData name="Alexia Fournier Fall" userId="1b9632e8-722d-4b66-a321-676ec26710cf" providerId="ADAL" clId="{ED189FA4-B5DD-4545-9722-8666F9898CF6}" dt="2026-09-09T06:13:20.461" v="49" actId="20577"/>
      <pc:docMkLst>
        <pc:docMk/>
      </pc:docMkLst>
      <pc:sldChg chg="delSp modSp mod">
        <pc:chgData name="Alexia Fournier Fall" userId="1b9632e8-722d-4b66-a321-676ec26710cf" providerId="ADAL" clId="{ED189FA4-B5DD-4545-9722-8666F9898CF6}" dt="2026-09-09T06:13:20.461" v="49" actId="20577"/>
        <pc:sldMkLst>
          <pc:docMk/>
          <pc:sldMk cId="4174681454" sldId="1798"/>
        </pc:sldMkLst>
        <pc:spChg chg="mod">
          <ac:chgData name="Alexia Fournier Fall" userId="1b9632e8-722d-4b66-a321-676ec26710cf" providerId="ADAL" clId="{ED189FA4-B5DD-4545-9722-8666F9898CF6}" dt="2026-09-09T06:13:20.461" v="49" actId="20577"/>
          <ac:spMkLst>
            <pc:docMk/>
            <pc:sldMk cId="4174681454" sldId="1798"/>
            <ac:spMk id="2" creationId="{115C614A-C19E-2C74-84C4-2951024D29B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2" y="1"/>
            <a:ext cx="2918830" cy="493315"/>
          </a:xfrm>
          <a:prstGeom prst="rect">
            <a:avLst/>
          </a:prstGeom>
        </p:spPr>
        <p:txBody>
          <a:bodyPr vert="horz" lIns="90759" tIns="45379" rIns="90759" bIns="45379" rtlCol="0"/>
          <a:lstStyle>
            <a:lvl1pPr algn="l">
              <a:defRPr sz="1100"/>
            </a:lvl1pPr>
          </a:lstStyle>
          <a:p>
            <a:endParaRPr lang="fr-CH"/>
          </a:p>
        </p:txBody>
      </p:sp>
      <p:sp>
        <p:nvSpPr>
          <p:cNvPr id="3" name="Espace réservé de la date 2"/>
          <p:cNvSpPr>
            <a:spLocks noGrp="1"/>
          </p:cNvSpPr>
          <p:nvPr>
            <p:ph type="dt" sz="quarter" idx="1"/>
          </p:nvPr>
        </p:nvSpPr>
        <p:spPr>
          <a:xfrm>
            <a:off x="3815375" y="1"/>
            <a:ext cx="2918830" cy="493315"/>
          </a:xfrm>
          <a:prstGeom prst="rect">
            <a:avLst/>
          </a:prstGeom>
        </p:spPr>
        <p:txBody>
          <a:bodyPr vert="horz" lIns="90759" tIns="45379" rIns="90759" bIns="45379" rtlCol="0"/>
          <a:lstStyle>
            <a:lvl1pPr algn="r">
              <a:defRPr sz="1100"/>
            </a:lvl1pPr>
          </a:lstStyle>
          <a:p>
            <a:endParaRPr lang="fr-CH"/>
          </a:p>
        </p:txBody>
      </p:sp>
      <p:sp>
        <p:nvSpPr>
          <p:cNvPr id="4" name="Espace réservé du pied de page 3"/>
          <p:cNvSpPr>
            <a:spLocks noGrp="1"/>
          </p:cNvSpPr>
          <p:nvPr>
            <p:ph type="ftr" sz="quarter" idx="2"/>
          </p:nvPr>
        </p:nvSpPr>
        <p:spPr>
          <a:xfrm>
            <a:off x="2" y="9371286"/>
            <a:ext cx="2918830" cy="493315"/>
          </a:xfrm>
          <a:prstGeom prst="rect">
            <a:avLst/>
          </a:prstGeom>
        </p:spPr>
        <p:txBody>
          <a:bodyPr vert="horz" lIns="90759" tIns="45379" rIns="90759" bIns="45379" rtlCol="0" anchor="b"/>
          <a:lstStyle>
            <a:lvl1pPr algn="l">
              <a:defRPr sz="1100"/>
            </a:lvl1pPr>
          </a:lstStyle>
          <a:p>
            <a:endParaRPr lang="fr-CH"/>
          </a:p>
        </p:txBody>
      </p:sp>
      <p:sp>
        <p:nvSpPr>
          <p:cNvPr id="5" name="Espace réservé du numéro de diapositive 4"/>
          <p:cNvSpPr>
            <a:spLocks noGrp="1"/>
          </p:cNvSpPr>
          <p:nvPr>
            <p:ph type="sldNum" sz="quarter" idx="3"/>
          </p:nvPr>
        </p:nvSpPr>
        <p:spPr>
          <a:xfrm>
            <a:off x="3815375" y="9371286"/>
            <a:ext cx="2918830" cy="493315"/>
          </a:xfrm>
          <a:prstGeom prst="rect">
            <a:avLst/>
          </a:prstGeom>
        </p:spPr>
        <p:txBody>
          <a:bodyPr vert="horz" lIns="90759" tIns="45379" rIns="90759" bIns="45379" rtlCol="0" anchor="b"/>
          <a:lstStyle>
            <a:lvl1pPr algn="r">
              <a:defRPr sz="1100"/>
            </a:lvl1pPr>
          </a:lstStyle>
          <a:p>
            <a:fld id="{534BCE1A-0996-4499-ABEB-F92C2D104C1B}" type="slidenum">
              <a:rPr lang="fr-CH" smtClean="0"/>
              <a:t>‹N°›</a:t>
            </a:fld>
            <a:endParaRPr lang="fr-CH"/>
          </a:p>
        </p:txBody>
      </p:sp>
    </p:spTree>
    <p:extLst>
      <p:ext uri="{BB962C8B-B14F-4D97-AF65-F5344CB8AC3E}">
        <p14:creationId xmlns:p14="http://schemas.microsoft.com/office/powerpoint/2010/main" val="162998410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07" userDrawn="1">
          <p15:clr>
            <a:srgbClr val="F26B43"/>
          </p15:clr>
        </p15:guide>
        <p15:guide id="2" pos="212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2" y="1"/>
            <a:ext cx="2918830" cy="493315"/>
          </a:xfrm>
          <a:prstGeom prst="rect">
            <a:avLst/>
          </a:prstGeom>
        </p:spPr>
        <p:txBody>
          <a:bodyPr vert="horz" lIns="90759" tIns="45379" rIns="90759" bIns="45379" rtlCol="0"/>
          <a:lstStyle>
            <a:lvl1pPr algn="l">
              <a:defRPr sz="1100"/>
            </a:lvl1pPr>
          </a:lstStyle>
          <a:p>
            <a:endParaRPr lang="fr-CH"/>
          </a:p>
        </p:txBody>
      </p:sp>
      <p:sp>
        <p:nvSpPr>
          <p:cNvPr id="3" name="Espace réservé de la date 2"/>
          <p:cNvSpPr>
            <a:spLocks noGrp="1"/>
          </p:cNvSpPr>
          <p:nvPr>
            <p:ph type="dt" idx="1"/>
          </p:nvPr>
        </p:nvSpPr>
        <p:spPr>
          <a:xfrm>
            <a:off x="3815375" y="1"/>
            <a:ext cx="2918830" cy="493315"/>
          </a:xfrm>
          <a:prstGeom prst="rect">
            <a:avLst/>
          </a:prstGeom>
        </p:spPr>
        <p:txBody>
          <a:bodyPr vert="horz" lIns="90759" tIns="45379" rIns="90759" bIns="45379" rtlCol="0"/>
          <a:lstStyle>
            <a:lvl1pPr algn="r">
              <a:defRPr sz="1100"/>
            </a:lvl1pPr>
          </a:lstStyle>
          <a:p>
            <a:fld id="{AC9CAD63-0F99-4774-9D2A-E5673B166018}" type="datetimeFigureOut">
              <a:rPr lang="fr-CH" smtClean="0"/>
              <a:t>09.09.2026</a:t>
            </a:fld>
            <a:endParaRPr lang="fr-CH"/>
          </a:p>
        </p:txBody>
      </p:sp>
      <p:sp>
        <p:nvSpPr>
          <p:cNvPr id="4" name="Espace réservé de l'image des diapositives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0759" tIns="45379" rIns="90759" bIns="45379" rtlCol="0" anchor="ctr"/>
          <a:lstStyle/>
          <a:p>
            <a:endParaRPr lang="fr-CH"/>
          </a:p>
        </p:txBody>
      </p:sp>
      <p:sp>
        <p:nvSpPr>
          <p:cNvPr id="5" name="Espace réservé des commentaires 4"/>
          <p:cNvSpPr>
            <a:spLocks noGrp="1"/>
          </p:cNvSpPr>
          <p:nvPr>
            <p:ph type="body" sz="quarter" idx="3"/>
          </p:nvPr>
        </p:nvSpPr>
        <p:spPr>
          <a:xfrm>
            <a:off x="673577" y="4686499"/>
            <a:ext cx="5388610" cy="4439841"/>
          </a:xfrm>
          <a:prstGeom prst="rect">
            <a:avLst/>
          </a:prstGeom>
        </p:spPr>
        <p:txBody>
          <a:bodyPr vert="horz" lIns="90759" tIns="45379" rIns="90759" bIns="45379" rtlCol="0"/>
          <a:lstStyle/>
          <a:p>
            <a:pPr lvl="0"/>
            <a:r>
              <a:rPr lang="fr-FR"/>
              <a:t>Ändern Sie die Textformate der Maske</a:t>
            </a:r>
          </a:p>
          <a:p>
            <a:pPr lvl="1"/>
            <a:r>
              <a:rPr lang="fr-FR"/>
              <a:t>Zweite Ebene</a:t>
            </a:r>
          </a:p>
          <a:p>
            <a:pPr lvl="2"/>
            <a:r>
              <a:rPr lang="fr-FR"/>
              <a:t>Dritte Ebene</a:t>
            </a:r>
          </a:p>
          <a:p>
            <a:pPr lvl="3"/>
            <a:r>
              <a:rPr lang="fr-FR"/>
              <a:t>Vierte Ebene</a:t>
            </a:r>
          </a:p>
          <a:p>
            <a:pPr lvl="4"/>
            <a:r>
              <a:rPr lang="fr-FR"/>
              <a:t>Fünfte Ebene</a:t>
            </a:r>
            <a:endParaRPr lang="fr-CH"/>
          </a:p>
        </p:txBody>
      </p:sp>
      <p:sp>
        <p:nvSpPr>
          <p:cNvPr id="6" name="Espace réservé du pied de page 5"/>
          <p:cNvSpPr>
            <a:spLocks noGrp="1"/>
          </p:cNvSpPr>
          <p:nvPr>
            <p:ph type="ftr" sz="quarter" idx="4"/>
          </p:nvPr>
        </p:nvSpPr>
        <p:spPr>
          <a:xfrm>
            <a:off x="2" y="9371286"/>
            <a:ext cx="2918830" cy="493315"/>
          </a:xfrm>
          <a:prstGeom prst="rect">
            <a:avLst/>
          </a:prstGeom>
        </p:spPr>
        <p:txBody>
          <a:bodyPr vert="horz" lIns="90759" tIns="45379" rIns="90759" bIns="45379" rtlCol="0" anchor="b"/>
          <a:lstStyle>
            <a:lvl1pPr algn="l">
              <a:defRPr sz="1100"/>
            </a:lvl1pPr>
          </a:lstStyle>
          <a:p>
            <a:endParaRPr lang="fr-CH"/>
          </a:p>
        </p:txBody>
      </p:sp>
      <p:sp>
        <p:nvSpPr>
          <p:cNvPr id="7" name="Espace réservé du numéro de diapositive 6"/>
          <p:cNvSpPr>
            <a:spLocks noGrp="1"/>
          </p:cNvSpPr>
          <p:nvPr>
            <p:ph type="sldNum" sz="quarter" idx="5"/>
          </p:nvPr>
        </p:nvSpPr>
        <p:spPr>
          <a:xfrm>
            <a:off x="3815375" y="9371286"/>
            <a:ext cx="2918830" cy="493315"/>
          </a:xfrm>
          <a:prstGeom prst="rect">
            <a:avLst/>
          </a:prstGeom>
        </p:spPr>
        <p:txBody>
          <a:bodyPr vert="horz" lIns="90759" tIns="45379" rIns="90759" bIns="45379" rtlCol="0" anchor="b"/>
          <a:lstStyle>
            <a:lvl1pPr algn="r">
              <a:defRPr sz="1100"/>
            </a:lvl1pPr>
          </a:lstStyle>
          <a:p>
            <a:fld id="{4830CA55-32B3-407D-9C30-B00F1E110BBE}" type="slidenum">
              <a:rPr lang="fr-CH" smtClean="0"/>
              <a:t>‹N°›</a:t>
            </a:fld>
            <a:endParaRPr lang="fr-CH"/>
          </a:p>
        </p:txBody>
      </p:sp>
    </p:spTree>
    <p:extLst>
      <p:ext uri="{BB962C8B-B14F-4D97-AF65-F5344CB8AC3E}">
        <p14:creationId xmlns:p14="http://schemas.microsoft.com/office/powerpoint/2010/main" val="3922976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antepsy.ch/sante-mentale-diversite-et-inclusion/competences-psychosociale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830CA55-32B3-407D-9C30-B00F1E110BBE}" type="slidenum">
              <a:rPr lang="fr-CH" smtClean="0"/>
              <a:t>1</a:t>
            </a:fld>
            <a:endParaRPr lang="fr-CH"/>
          </a:p>
        </p:txBody>
      </p:sp>
    </p:spTree>
    <p:extLst>
      <p:ext uri="{BB962C8B-B14F-4D97-AF65-F5344CB8AC3E}">
        <p14:creationId xmlns:p14="http://schemas.microsoft.com/office/powerpoint/2010/main" val="1647872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0CFA4-248D-0F71-9445-8AED7E866F8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91FBEF4-63A4-10FC-8DC1-01DC15EE327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C422F59-40F8-7336-83C6-8F980DEED1DC}"/>
              </a:ext>
            </a:extLst>
          </p:cNvPr>
          <p:cNvSpPr>
            <a:spLocks noGrp="1"/>
          </p:cNvSpPr>
          <p:nvPr>
            <p:ph type="body" idx="1"/>
          </p:nvPr>
        </p:nvSpPr>
        <p:spPr/>
        <p:txBody>
          <a:bodyPr/>
          <a:lstStyle/>
          <a:p>
            <a:r>
              <a:rPr lang="fr-FR" dirty="0"/>
              <a:t>Einige Regeln vorschlagen, um einen Austausch zu fördern, der von Wohlwollen und gegenseitigem Respekt geprägt ist.</a:t>
            </a:r>
          </a:p>
        </p:txBody>
      </p:sp>
      <p:sp>
        <p:nvSpPr>
          <p:cNvPr id="4" name="Espace réservé du numéro de diapositive 3">
            <a:extLst>
              <a:ext uri="{FF2B5EF4-FFF2-40B4-BE49-F238E27FC236}">
                <a16:creationId xmlns:a16="http://schemas.microsoft.com/office/drawing/2014/main" id="{BB042729-DDC5-0315-98A5-3DFE3542740E}"/>
              </a:ext>
            </a:extLst>
          </p:cNvPr>
          <p:cNvSpPr>
            <a:spLocks noGrp="1"/>
          </p:cNvSpPr>
          <p:nvPr>
            <p:ph type="sldNum" sz="quarter" idx="5"/>
          </p:nvPr>
        </p:nvSpPr>
        <p:spPr/>
        <p:txBody>
          <a:bodyPr/>
          <a:lstStyle/>
          <a:p>
            <a:fld id="{4830CA55-32B3-407D-9C30-B00F1E110BBE}" type="slidenum">
              <a:rPr lang="fr-CH" smtClean="0"/>
              <a:t>2</a:t>
            </a:fld>
            <a:endParaRPr lang="fr-CH"/>
          </a:p>
        </p:txBody>
      </p:sp>
    </p:spTree>
    <p:extLst>
      <p:ext uri="{BB962C8B-B14F-4D97-AF65-F5344CB8AC3E}">
        <p14:creationId xmlns:p14="http://schemas.microsoft.com/office/powerpoint/2010/main" val="575554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 Es wird viel über Selbstwertgefühl gesprochen und darüber, wie wichtig es für eine gute psychische Gesundheit ist, dieses zu pflegen. Zwar spielt das Selbstwertgefühl eine wichtige Rolle für das psychische Wohlbefinden, doch ist es nicht nur eine persönliche Angelegenheit, da es </a:t>
            </a:r>
            <a:r>
              <a:rPr lang="fr-FR" sz="1200" b="1" kern="1200" dirty="0">
                <a:solidFill>
                  <a:schemeClr val="tx1"/>
                </a:solidFill>
                <a:effectLst/>
                <a:latin typeface="+mn-lt"/>
                <a:ea typeface="+mn-ea"/>
                <a:cs typeface="+mn-cs"/>
              </a:rPr>
              <a:t>stark von den Kontexten beeinflusst </a:t>
            </a:r>
            <a:r>
              <a:rPr lang="fr-FR" sz="1200" kern="1200" dirty="0">
                <a:solidFill>
                  <a:schemeClr val="tx1"/>
                </a:solidFill>
                <a:effectLst/>
                <a:latin typeface="+mn-lt"/>
                <a:ea typeface="+mn-ea"/>
                <a:cs typeface="+mn-cs"/>
              </a:rPr>
              <a:t>wird, </a:t>
            </a:r>
            <a:r>
              <a:rPr lang="fr-FR" sz="1200" b="1" kern="1200" dirty="0">
                <a:solidFill>
                  <a:schemeClr val="tx1"/>
                </a:solidFill>
                <a:effectLst/>
                <a:latin typeface="+mn-lt"/>
                <a:ea typeface="+mn-ea"/>
                <a:cs typeface="+mn-cs"/>
              </a:rPr>
              <a:t>in denen wir uns bewegen.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a:solidFill>
                  <a:schemeClr val="tx1"/>
                </a:solidFill>
                <a:effectLst/>
                <a:latin typeface="+mn-lt"/>
                <a:ea typeface="+mn-ea"/>
                <a:cs typeface="+mn-cs"/>
              </a:rPr>
              <a:t>- Die hyperkompetitive Gesellschaft</a:t>
            </a:r>
            <a:r>
              <a:rPr lang="fr-FR" sz="1200" kern="1200" dirty="0">
                <a:solidFill>
                  <a:schemeClr val="tx1"/>
                </a:solidFill>
                <a:effectLst/>
                <a:latin typeface="+mn-lt"/>
                <a:ea typeface="+mn-ea"/>
                <a:cs typeface="+mn-cs"/>
              </a:rPr>
              <a:t>, in der wir leben, drängt uns ständig dazu, unseren Wert unter Beweis zu stellen, sei es auf dem Arbeitsmarkt, in der Liebe oder in unseren sozialen Beziehungen. Um diesem ständigen Druck standhalten zu können, brauchen wir ein starkes Selbstwertgefühl.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latin typeface="GT Pressura Regular" panose="02000506020000020004" pitchFamily="50" charset="0"/>
              </a:rPr>
              <a:t>- Wie wir uns selbst einschätzen, wird durch </a:t>
            </a:r>
            <a:r>
              <a:rPr lang="fr-FR" sz="1200" b="1" dirty="0">
                <a:latin typeface="GT Pressura Regular" panose="02000506020000020004" pitchFamily="50" charset="0"/>
              </a:rPr>
              <a:t>unsere Erfahrungen</a:t>
            </a:r>
            <a:r>
              <a:rPr lang="fr-FR" sz="1200" dirty="0">
                <a:latin typeface="GT Pressura Regular" panose="02000506020000020004" pitchFamily="50" charset="0"/>
              </a:rPr>
              <a:t>, unsere Begegnungen und </a:t>
            </a:r>
            <a:r>
              <a:rPr lang="fr-FR" sz="1200" b="1" dirty="0">
                <a:latin typeface="GT Pressura Regular" panose="02000506020000020004" pitchFamily="50" charset="0"/>
              </a:rPr>
              <a:t>die Sichtweise anderer auf uns </a:t>
            </a:r>
            <a:r>
              <a:rPr lang="fr-FR" sz="1200" dirty="0">
                <a:latin typeface="GT Pressura Regular" panose="02000506020000020004" pitchFamily="50" charset="0"/>
              </a:rPr>
              <a:t>beeinflusst. Diese Einschätzung </a:t>
            </a:r>
            <a:r>
              <a:rPr lang="fr-FR" sz="1200" b="1" dirty="0">
                <a:latin typeface="GT Pressura Regular" panose="02000506020000020004" pitchFamily="50" charset="0"/>
              </a:rPr>
              <a:t>beeinflusst</a:t>
            </a:r>
            <a:r>
              <a:rPr lang="fr-FR" sz="1200" dirty="0">
                <a:latin typeface="GT Pressura Regular" panose="02000506020000020004" pitchFamily="50" charset="0"/>
              </a:rPr>
              <a:t> wiederum </a:t>
            </a:r>
            <a:r>
              <a:rPr lang="fr-FR" sz="1200" b="1" dirty="0">
                <a:latin typeface="GT Pressura Regular" panose="02000506020000020004" pitchFamily="50" charset="0"/>
              </a:rPr>
              <a:t>unsere Einstellung zu uns selbst</a:t>
            </a:r>
            <a:r>
              <a:rPr lang="fr-FR" sz="1200" dirty="0">
                <a:latin typeface="GT Pressura Regular" panose="02000506020000020004" pitchFamily="50" charset="0"/>
              </a:rPr>
              <a:t>, den Respekt, den wir uns entgegenbringen, unsere Beziehungen zu anderen, unsere Motivation und unser Gefühl der Kompetenz im Umgang mit Lebenssituationen. </a:t>
            </a:r>
            <a:endParaRPr lang="fr-CH" sz="1200" dirty="0">
              <a:latin typeface="GT Pressura Regular" panose="02000506020000020004"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CH"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5"/>
          </p:nvPr>
        </p:nvSpPr>
        <p:spPr/>
        <p:txBody>
          <a:bodyPr/>
          <a:lstStyle/>
          <a:p>
            <a:fld id="{4830CA55-32B3-407D-9C30-B00F1E110BBE}" type="slidenum">
              <a:rPr lang="fr-CH" smtClean="0"/>
              <a:t>3</a:t>
            </a:fld>
            <a:endParaRPr lang="fr-CH"/>
          </a:p>
        </p:txBody>
      </p:sp>
    </p:spTree>
    <p:extLst>
      <p:ext uri="{BB962C8B-B14F-4D97-AF65-F5344CB8AC3E}">
        <p14:creationId xmlns:p14="http://schemas.microsoft.com/office/powerpoint/2010/main" val="3443014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de-CH" dirty="0"/>
          </a:p>
        </p:txBody>
      </p:sp>
      <p:sp>
        <p:nvSpPr>
          <p:cNvPr id="4" name="Espace réservé du numéro de diapositive 3"/>
          <p:cNvSpPr>
            <a:spLocks noGrp="1"/>
          </p:cNvSpPr>
          <p:nvPr>
            <p:ph type="sldNum" sz="quarter" idx="5"/>
          </p:nvPr>
        </p:nvSpPr>
        <p:spPr/>
        <p:txBody>
          <a:bodyPr/>
          <a:lstStyle/>
          <a:p>
            <a:fld id="{4830CA55-32B3-407D-9C30-B00F1E110BBE}" type="slidenum">
              <a:rPr lang="fr-CH" smtClean="0"/>
              <a:t>4</a:t>
            </a:fld>
            <a:endParaRPr lang="fr-CH"/>
          </a:p>
        </p:txBody>
      </p:sp>
    </p:spTree>
    <p:extLst>
      <p:ext uri="{BB962C8B-B14F-4D97-AF65-F5344CB8AC3E}">
        <p14:creationId xmlns:p14="http://schemas.microsoft.com/office/powerpoint/2010/main" val="1973716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0" algn="just"/>
            <a:r>
              <a:rPr lang="fr-CH" sz="1200" dirty="0">
                <a:solidFill>
                  <a:srgbClr val="004C6C"/>
                </a:solidFill>
                <a:latin typeface="GT Pressura Regular" panose="02000506020000020004"/>
              </a:rPr>
              <a:t>Ein </a:t>
            </a:r>
            <a:r>
              <a:rPr lang="fr-CH" sz="1200" b="1" dirty="0">
                <a:solidFill>
                  <a:srgbClr val="004C6C"/>
                </a:solidFill>
                <a:latin typeface="GT Pressura Regular" panose="02000506020000020004"/>
              </a:rPr>
              <a:t>starkes</a:t>
            </a:r>
            <a:r>
              <a:rPr lang="fr-CH" sz="1200" dirty="0">
                <a:solidFill>
                  <a:srgbClr val="004C6C"/>
                </a:solidFill>
                <a:latin typeface="GT Pressura Regular" panose="02000506020000020004"/>
              </a:rPr>
              <a:t> Selbstwertgefühl trägt dazu bei, dass man:</a:t>
            </a:r>
          </a:p>
          <a:p>
            <a:pPr marL="285750" indent="-285750" algn="just">
              <a:buFont typeface="Courier New" panose="02070309020205020404" pitchFamily="49" charset="0"/>
              <a:buChar char="o"/>
            </a:pPr>
            <a:r>
              <a:rPr lang="fr-CH" sz="1200" dirty="0">
                <a:solidFill>
                  <a:srgbClr val="004C6C"/>
                </a:solidFill>
                <a:latin typeface="GT Pressura Regular" panose="02000506020000020004"/>
              </a:rPr>
              <a:t>einer </a:t>
            </a:r>
            <a:r>
              <a:rPr lang="fr-CH" sz="1200" b="1" dirty="0">
                <a:solidFill>
                  <a:srgbClr val="004C6C"/>
                </a:solidFill>
                <a:latin typeface="GT Pressura Regular" panose="02000506020000020004"/>
              </a:rPr>
              <a:t>faireren und realistischeren </a:t>
            </a:r>
            <a:r>
              <a:rPr lang="fr-CH" sz="1200" dirty="0">
                <a:solidFill>
                  <a:srgbClr val="004C6C"/>
                </a:solidFill>
                <a:latin typeface="GT Pressura Regular" panose="02000506020000020004"/>
              </a:rPr>
              <a:t>Sichtweise auf sich selbst </a:t>
            </a:r>
          </a:p>
          <a:p>
            <a:pPr marL="285750" indent="-285750" algn="just">
              <a:buFont typeface="Courier New" panose="02070309020205020404" pitchFamily="49" charset="0"/>
              <a:buChar char="o"/>
            </a:pPr>
            <a:r>
              <a:rPr lang="fr-CH" sz="1200" b="1" dirty="0">
                <a:solidFill>
                  <a:srgbClr val="004C6C"/>
                </a:solidFill>
                <a:latin typeface="GT Pressura Regular" panose="02000506020000020004"/>
              </a:rPr>
              <a:t>Sich so zu akzeptieren, wie man ist</a:t>
            </a:r>
          </a:p>
          <a:p>
            <a:pPr marL="285750" indent="-285750" algn="just">
              <a:buFont typeface="Courier New" panose="02070309020205020404" pitchFamily="49" charset="0"/>
              <a:buChar char="o"/>
            </a:pPr>
            <a:r>
              <a:rPr lang="fr-CH" sz="1200" b="1" dirty="0">
                <a:solidFill>
                  <a:srgbClr val="004C6C"/>
                </a:solidFill>
                <a:latin typeface="GT Pressura Regular" panose="02000506020000020004"/>
              </a:rPr>
              <a:t>Starke Beziehungen</a:t>
            </a:r>
            <a:r>
              <a:rPr lang="fr-CH" sz="1200" dirty="0">
                <a:solidFill>
                  <a:srgbClr val="004C6C"/>
                </a:solidFill>
                <a:latin typeface="GT Pressura Regular" panose="02000506020000020004"/>
              </a:rPr>
              <a:t> aufzubauen</a:t>
            </a:r>
          </a:p>
          <a:p>
            <a:pPr marL="285750" indent="-285750" algn="just">
              <a:buFont typeface="Courier New" panose="02070309020205020404" pitchFamily="49" charset="0"/>
              <a:buChar char="o"/>
            </a:pPr>
            <a:r>
              <a:rPr lang="fr-CH" sz="1200" b="1" dirty="0">
                <a:solidFill>
                  <a:srgbClr val="004C6C"/>
                </a:solidFill>
                <a:latin typeface="GT Pressura Regular" panose="02000506020000020004"/>
              </a:rPr>
              <a:t>Sich fähig </a:t>
            </a:r>
            <a:r>
              <a:rPr lang="fr-CH" sz="1200" dirty="0">
                <a:solidFill>
                  <a:srgbClr val="004C6C"/>
                </a:solidFill>
                <a:latin typeface="GT Pressura Regular" panose="02000506020000020004"/>
              </a:rPr>
              <a:t>zu </a:t>
            </a:r>
            <a:r>
              <a:rPr lang="fr-CH" sz="1200" b="1" dirty="0">
                <a:solidFill>
                  <a:srgbClr val="004C6C"/>
                </a:solidFill>
                <a:latin typeface="GT Pressura Regular" panose="02000506020000020004"/>
              </a:rPr>
              <a:t>fühlen, </a:t>
            </a:r>
            <a:r>
              <a:rPr lang="fr-CH" sz="1200" dirty="0">
                <a:solidFill>
                  <a:srgbClr val="004C6C"/>
                </a:solidFill>
                <a:latin typeface="GT Pressura Regular" panose="02000506020000020004"/>
              </a:rPr>
              <a:t>die Herausforderungen des Alltags zu meistern</a:t>
            </a:r>
          </a:p>
          <a:p>
            <a:pPr marL="285750" indent="-285750" algn="just">
              <a:buFont typeface="Courier New" panose="02070309020205020404" pitchFamily="49" charset="0"/>
              <a:buChar char="o"/>
            </a:pPr>
            <a:r>
              <a:rPr lang="fr-CH" sz="1200" b="1" dirty="0">
                <a:solidFill>
                  <a:srgbClr val="004C6C"/>
                </a:solidFill>
                <a:latin typeface="GT Pressura Regular" panose="02000506020000020004"/>
              </a:rPr>
              <a:t>Situationen </a:t>
            </a:r>
            <a:r>
              <a:rPr lang="fr-CH" sz="1200" dirty="0">
                <a:solidFill>
                  <a:srgbClr val="004C6C"/>
                </a:solidFill>
                <a:latin typeface="GT Pressura Regular" panose="02000506020000020004"/>
              </a:rPr>
              <a:t>zu</a:t>
            </a:r>
            <a:r>
              <a:rPr lang="fr-CH" sz="1200" b="1" dirty="0">
                <a:solidFill>
                  <a:srgbClr val="004C6C"/>
                </a:solidFill>
                <a:latin typeface="GT Pressura Regular" panose="02000506020000020004"/>
              </a:rPr>
              <a:t> relativieren </a:t>
            </a:r>
            <a:r>
              <a:rPr lang="fr-CH" sz="1200" dirty="0">
                <a:solidFill>
                  <a:srgbClr val="004C6C"/>
                </a:solidFill>
                <a:latin typeface="GT Pressura Regular" panose="02000506020000020004"/>
              </a:rPr>
              <a:t>und den inneren Saboteur zu beruhigen;</a:t>
            </a:r>
          </a:p>
          <a:p>
            <a:pPr marL="285750" indent="-285750" algn="just">
              <a:buFont typeface="Courier New" panose="02070309020205020404" pitchFamily="49" charset="0"/>
              <a:buChar char="o"/>
            </a:pPr>
            <a:r>
              <a:rPr lang="fr-CH" sz="1200" b="1" dirty="0">
                <a:solidFill>
                  <a:srgbClr val="004C6C"/>
                </a:solidFill>
                <a:latin typeface="GT Pressura Regular" panose="02000506020000020004"/>
              </a:rPr>
              <a:t>Sich </a:t>
            </a:r>
            <a:r>
              <a:rPr lang="fr-CH" sz="1200" dirty="0">
                <a:solidFill>
                  <a:srgbClr val="004C6C"/>
                </a:solidFill>
                <a:latin typeface="GT Pressura Regular" panose="02000506020000020004"/>
              </a:rPr>
              <a:t>bei einem Misserfolg oder einer Schwierigkeit </a:t>
            </a:r>
            <a:r>
              <a:rPr lang="fr-CH" sz="1200" b="1" dirty="0">
                <a:solidFill>
                  <a:srgbClr val="004C6C"/>
                </a:solidFill>
                <a:latin typeface="GT Pressura Regular" panose="02000506020000020004"/>
              </a:rPr>
              <a:t>nicht zu hart beurteilen</a:t>
            </a:r>
            <a:r>
              <a:rPr lang="fr-CH" sz="1200" dirty="0">
                <a:solidFill>
                  <a:srgbClr val="004C6C"/>
                </a:solidFill>
                <a:latin typeface="GT Pressura Regular" panose="02000506020000020004"/>
              </a:rPr>
              <a:t> </a:t>
            </a:r>
          </a:p>
          <a:p>
            <a:pPr marL="0" indent="0" algn="just">
              <a:buFont typeface="Courier New" panose="02070309020205020404" pitchFamily="49" charset="0"/>
              <a:buNone/>
            </a:pPr>
            <a:endParaRPr lang="fr-CH" sz="1200" dirty="0">
              <a:solidFill>
                <a:srgbClr val="004C6C"/>
              </a:solidFill>
              <a:latin typeface="GT Pressura Regular" panose="02000506020000020004"/>
            </a:endParaRPr>
          </a:p>
          <a:p>
            <a:pPr algn="just"/>
            <a:r>
              <a:rPr lang="fr-FR" sz="1200" dirty="0">
                <a:solidFill>
                  <a:srgbClr val="004C6C"/>
                </a:solidFill>
                <a:latin typeface="GT Pressura Regular" panose="02000506020000020004"/>
              </a:rPr>
              <a:t>Ein </a:t>
            </a:r>
            <a:r>
              <a:rPr lang="fr-FR" sz="1200" b="1" dirty="0">
                <a:solidFill>
                  <a:srgbClr val="004C6C"/>
                </a:solidFill>
                <a:latin typeface="GT Pressura Regular" panose="02000506020000020004"/>
              </a:rPr>
              <a:t>geschwächtes</a:t>
            </a:r>
            <a:r>
              <a:rPr lang="fr-FR" sz="1200" dirty="0">
                <a:solidFill>
                  <a:srgbClr val="004C6C"/>
                </a:solidFill>
                <a:latin typeface="GT Pressura Regular" panose="02000506020000020004"/>
              </a:rPr>
              <a:t> Selbstwertgefühl führt dazu</a:t>
            </a:r>
            <a:r>
              <a:rPr lang="fr-CH" sz="1200" dirty="0">
                <a:solidFill>
                  <a:srgbClr val="004C6C"/>
                </a:solidFill>
                <a:latin typeface="GT Pressura Regular" panose="02000506020000020004"/>
              </a:rPr>
              <a:t>, dass man:</a:t>
            </a:r>
            <a:endParaRPr lang="fr-FR" sz="1200" dirty="0">
              <a:solidFill>
                <a:srgbClr val="004C6C"/>
              </a:solidFill>
              <a:latin typeface="GT Pressura Regular" panose="02000506020000020004"/>
            </a:endParaRPr>
          </a:p>
          <a:p>
            <a:pPr marL="285750" indent="-285750" algn="just">
              <a:buFont typeface="Courier New" panose="02070309020205020404" pitchFamily="49" charset="0"/>
              <a:buChar char="o"/>
            </a:pPr>
            <a:r>
              <a:rPr lang="fr-FR" sz="1200" b="1" dirty="0">
                <a:solidFill>
                  <a:srgbClr val="004C6C"/>
                </a:solidFill>
                <a:latin typeface="GT Pressura Regular" panose="02000506020000020004"/>
              </a:rPr>
              <a:t>Sich selbst herabsetzen </a:t>
            </a:r>
            <a:r>
              <a:rPr lang="fr-FR" sz="1200" dirty="0">
                <a:solidFill>
                  <a:srgbClr val="004C6C"/>
                </a:solidFill>
                <a:latin typeface="GT Pressura Regular" panose="02000506020000020004"/>
              </a:rPr>
              <a:t>und </a:t>
            </a:r>
            <a:r>
              <a:rPr lang="fr-FR" sz="1200" b="1" dirty="0">
                <a:solidFill>
                  <a:srgbClr val="004C6C"/>
                </a:solidFill>
                <a:latin typeface="GT Pressura Regular" panose="02000506020000020004"/>
              </a:rPr>
              <a:t>negative</a:t>
            </a:r>
            <a:r>
              <a:rPr lang="fr-FR" sz="1200" dirty="0">
                <a:solidFill>
                  <a:srgbClr val="004C6C"/>
                </a:solidFill>
                <a:latin typeface="GT Pressura Regular" panose="02000506020000020004"/>
              </a:rPr>
              <a:t> Gedanken endlos wiederholen</a:t>
            </a:r>
          </a:p>
          <a:p>
            <a:pPr marL="285750" indent="-285750" algn="just">
              <a:buFont typeface="Courier New" panose="02070309020205020404" pitchFamily="49" charset="0"/>
              <a:buChar char="o"/>
            </a:pPr>
            <a:r>
              <a:rPr lang="fr-FR" sz="1200" b="1" dirty="0">
                <a:solidFill>
                  <a:srgbClr val="004C6C"/>
                </a:solidFill>
                <a:latin typeface="GT Pressura Regular" panose="02000506020000020004"/>
              </a:rPr>
              <a:t>Die eigenen Bedürfnisse zu vernachlässigen </a:t>
            </a:r>
            <a:r>
              <a:rPr lang="fr-FR" sz="1200" dirty="0">
                <a:solidFill>
                  <a:srgbClr val="004C6C"/>
                </a:solidFill>
                <a:latin typeface="GT Pressura Regular" panose="02000506020000020004"/>
              </a:rPr>
              <a:t>und </a:t>
            </a:r>
            <a:r>
              <a:rPr lang="fr-FR" sz="1200" b="1" dirty="0">
                <a:solidFill>
                  <a:srgbClr val="004C6C"/>
                </a:solidFill>
                <a:latin typeface="GT Pressura Regular" panose="02000506020000020004"/>
              </a:rPr>
              <a:t>sich zu isolieren</a:t>
            </a:r>
            <a:r>
              <a:rPr lang="fr-FR" sz="1200" dirty="0">
                <a:solidFill>
                  <a:srgbClr val="004C6C"/>
                </a:solidFill>
                <a:latin typeface="GT Pressura Regular" panose="02000506020000020004"/>
              </a:rPr>
              <a:t> </a:t>
            </a:r>
          </a:p>
          <a:p>
            <a:pPr marL="285750" indent="-285750" algn="just">
              <a:buFont typeface="Courier New" panose="02070309020205020404" pitchFamily="49" charset="0"/>
              <a:buChar char="o"/>
            </a:pPr>
            <a:r>
              <a:rPr lang="fr-FR" sz="1200" b="1" dirty="0">
                <a:solidFill>
                  <a:srgbClr val="004C6C"/>
                </a:solidFill>
                <a:latin typeface="GT Pressura Regular" panose="02000506020000020004"/>
              </a:rPr>
              <a:t>Schwierigkeiten, mit Stress umzugehen</a:t>
            </a:r>
            <a:endParaRPr lang="fr-FR" sz="1200" dirty="0">
              <a:solidFill>
                <a:srgbClr val="004C6C"/>
              </a:solidFill>
              <a:latin typeface="GT Pressura Regular" panose="02000506020000020004"/>
            </a:endParaRPr>
          </a:p>
          <a:p>
            <a:pPr marL="285750" indent="-285750" algn="just">
              <a:buFont typeface="Courier New" panose="02070309020205020404" pitchFamily="49" charset="0"/>
              <a:buChar char="o"/>
            </a:pPr>
            <a:r>
              <a:rPr lang="fr-FR" sz="1200" b="1" dirty="0">
                <a:solidFill>
                  <a:srgbClr val="004C6C"/>
                </a:solidFill>
                <a:latin typeface="GT Pressura Regular" panose="02000506020000020004"/>
              </a:rPr>
              <a:t>Ein Scheitern </a:t>
            </a:r>
            <a:r>
              <a:rPr lang="fr-FR" sz="1200" dirty="0">
                <a:solidFill>
                  <a:srgbClr val="004C6C"/>
                </a:solidFill>
                <a:latin typeface="GT Pressura Regular" panose="02000506020000020004"/>
              </a:rPr>
              <a:t>als Beweis für einen </a:t>
            </a:r>
            <a:r>
              <a:rPr lang="fr-FR" sz="1200" b="1" dirty="0">
                <a:solidFill>
                  <a:srgbClr val="004C6C"/>
                </a:solidFill>
                <a:latin typeface="GT Pressura Regular" panose="02000506020000020004"/>
              </a:rPr>
              <a:t>Mangel an Wert </a:t>
            </a:r>
            <a:r>
              <a:rPr lang="fr-FR" sz="1200" dirty="0">
                <a:solidFill>
                  <a:srgbClr val="004C6C"/>
                </a:solidFill>
                <a:latin typeface="GT Pressura Regular" panose="02000506020000020004"/>
              </a:rPr>
              <a:t>zu interpretieren</a:t>
            </a:r>
          </a:p>
          <a:p>
            <a:pPr marL="0" indent="0" algn="just">
              <a:buFont typeface="Courier New" panose="02070309020205020404" pitchFamily="49" charset="0"/>
              <a:buNone/>
            </a:pPr>
            <a:endParaRPr lang="fr-CH" sz="1200" dirty="0">
              <a:solidFill>
                <a:srgbClr val="004C6C"/>
              </a:solidFill>
              <a:latin typeface="GT Pressura Regular" panose="020005060200000200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H" sz="1200" i="1" dirty="0">
                <a:solidFill>
                  <a:srgbClr val="004C6C"/>
                </a:solidFill>
                <a:latin typeface="GT Pressura Regular" panose="02000506020000020004"/>
              </a:rPr>
              <a:t>‼ </a:t>
            </a:r>
            <a:r>
              <a:rPr lang="fr-FR" sz="1200" i="1" dirty="0">
                <a:solidFill>
                  <a:srgbClr val="004C6C"/>
                </a:solidFill>
                <a:latin typeface="GT Pressura Regular" panose="02000506020000020004"/>
              </a:rPr>
              <a:t>Diese Tendenz zur Selbstabwertung kann zu negativen Gedanken führen, die das emotionale Unwohlsein verschlimmern. Es besteht das Risiko, bestimmte Störungen wie soziale Angst, Depressionen oder sogar eine Sucht nach bestimmten Substanzen zu </a:t>
            </a:r>
            <a:r>
              <a:rPr lang="fr-CH" sz="1200" i="1" dirty="0">
                <a:solidFill>
                  <a:srgbClr val="004C6C"/>
                </a:solidFill>
                <a:latin typeface="GT Pressura Regular" panose="02000506020000020004"/>
              </a:rPr>
              <a:t>entwickeln‼</a:t>
            </a:r>
          </a:p>
          <a:p>
            <a:endParaRPr lang="de-CH" dirty="0"/>
          </a:p>
        </p:txBody>
      </p:sp>
      <p:sp>
        <p:nvSpPr>
          <p:cNvPr id="4" name="Espace réservé du numéro de diapositive 3"/>
          <p:cNvSpPr>
            <a:spLocks noGrp="1"/>
          </p:cNvSpPr>
          <p:nvPr>
            <p:ph type="sldNum" sz="quarter" idx="5"/>
          </p:nvPr>
        </p:nvSpPr>
        <p:spPr/>
        <p:txBody>
          <a:bodyPr/>
          <a:lstStyle/>
          <a:p>
            <a:fld id="{4830CA55-32B3-407D-9C30-B00F1E110BBE}" type="slidenum">
              <a:rPr lang="fr-CH" smtClean="0"/>
              <a:t>5</a:t>
            </a:fld>
            <a:endParaRPr lang="fr-CH"/>
          </a:p>
        </p:txBody>
      </p:sp>
    </p:spTree>
    <p:extLst>
      <p:ext uri="{BB962C8B-B14F-4D97-AF65-F5344CB8AC3E}">
        <p14:creationId xmlns:p14="http://schemas.microsoft.com/office/powerpoint/2010/main" val="789450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b="1" u="sng" dirty="0">
                <a:highlight>
                  <a:srgbClr val="00E9D0"/>
                </a:highlight>
                <a:latin typeface="GT Pressura Regular" panose="02000506020000020004"/>
                <a:sym typeface="Wingdings" panose="05000000000000000000" pitchFamily="2" charset="2"/>
              </a:rPr>
              <a:t> </a:t>
            </a:r>
            <a:r>
              <a:rPr lang="fr-FR" sz="1200" dirty="0">
                <a:solidFill>
                  <a:srgbClr val="004C6C"/>
                </a:solidFill>
                <a:highlight>
                  <a:srgbClr val="00E9D0"/>
                </a:highlight>
                <a:latin typeface="GT Pressura Regular" panose="02000506020000020004"/>
                <a:ea typeface="Verdana" panose="020B0604030504040204" pitchFamily="34" charset="0"/>
              </a:rPr>
              <a:t>All diese Faktoren beeinflussen sich gegenseitig und spielen eine wesentliche Rolle bei der Identitätsbildung.</a:t>
            </a:r>
            <a:endParaRPr lang="fr-CH" sz="1200" dirty="0">
              <a:solidFill>
                <a:srgbClr val="004C6C"/>
              </a:solidFill>
              <a:highlight>
                <a:srgbClr val="00E9D0"/>
              </a:highlight>
              <a:latin typeface="GT Pressura Regular" panose="02000506020000020004"/>
              <a:ea typeface="Verdana" panose="020B0604030504040204" pitchFamily="34" charset="0"/>
            </a:endParaRPr>
          </a:p>
          <a:p>
            <a:pPr algn="just">
              <a:spcBef>
                <a:spcPct val="20000"/>
              </a:spcBef>
            </a:pPr>
            <a:r>
              <a:rPr lang="fr-CH" sz="1200" i="1" dirty="0">
                <a:solidFill>
                  <a:srgbClr val="004C6C"/>
                </a:solidFill>
                <a:highlight>
                  <a:srgbClr val="00E9D0"/>
                </a:highlight>
                <a:latin typeface="GT Pressura Regular" panose="02000506020000020004"/>
                <a:ea typeface="Verdana" panose="020B0604030504040204" pitchFamily="34" charset="0"/>
                <a:cs typeface="Times New Roman" panose="02020603050405020304" pitchFamily="18" charset="0"/>
              </a:rPr>
              <a:t>‼ Soziale Netzwerke und Medien verbreiten oft idealisierte Bilder und unrealistische Standards, die die Selbstwahrnehmung beeinflussen können. Wenn man sich übermäßig mit diesen Vorbildern oder dem Blick der anderen vergleicht, kann es leicht passieren, dass man das eigene Selbstbild und das Selbstwertgefühl herabsetzt‼ </a:t>
            </a:r>
          </a:p>
          <a:p>
            <a:pPr algn="just">
              <a:spcBef>
                <a:spcPct val="20000"/>
              </a:spcBef>
            </a:pPr>
            <a:r>
              <a:rPr lang="fr-CH" sz="1200" i="1" dirty="0">
                <a:solidFill>
                  <a:srgbClr val="004C6C"/>
                </a:solidFill>
                <a:highlight>
                  <a:srgbClr val="00E9D0"/>
                </a:highlight>
                <a:latin typeface="GT Pressura Regular" panose="02000506020000020004"/>
                <a:ea typeface="Verdana" panose="020B0604030504040204" pitchFamily="34" charset="0"/>
                <a:cs typeface="Times New Roman" panose="02020603050405020304" pitchFamily="18" charset="0"/>
                <a:sym typeface="Wingdings" panose="05000000000000000000" pitchFamily="2" charset="2"/>
              </a:rPr>
              <a:t> </a:t>
            </a:r>
            <a:r>
              <a:rPr lang="fr-FR" sz="1200" dirty="0">
                <a:solidFill>
                  <a:srgbClr val="004C6C"/>
                </a:solidFill>
                <a:highlight>
                  <a:srgbClr val="00E9D0"/>
                </a:highlight>
                <a:latin typeface="GT Pressura Regular" panose="02000506020000020004"/>
                <a:ea typeface="Verdana" panose="020B0604030504040204" pitchFamily="34" charset="0"/>
              </a:rPr>
              <a:t>Man muss sehr darauf achten, wie man über den Körper spricht und welche, oft unbewussten, Botschaften man in Bezug auf den Körper vermittelt, und Kindern und </a:t>
            </a:r>
            <a:r>
              <a:rPr lang="fr-CH" sz="1200" dirty="0">
                <a:solidFill>
                  <a:srgbClr val="004C6C"/>
                </a:solidFill>
                <a:highlight>
                  <a:srgbClr val="00E9D0"/>
                </a:highlight>
                <a:latin typeface="GT Pressura Regular" panose="02000506020000020004"/>
                <a:ea typeface="Verdana" panose="020B0604030504040204" pitchFamily="34" charset="0"/>
              </a:rPr>
              <a:t>Jugendlichen die Mittel an die Hand</a:t>
            </a:r>
            <a:r>
              <a:rPr lang="fr-FR" sz="1200" dirty="0">
                <a:solidFill>
                  <a:srgbClr val="004C6C"/>
                </a:solidFill>
                <a:highlight>
                  <a:srgbClr val="00E9D0"/>
                </a:highlight>
                <a:latin typeface="GT Pressura Regular" panose="02000506020000020004"/>
                <a:ea typeface="Verdana" panose="020B0604030504040204" pitchFamily="34" charset="0"/>
              </a:rPr>
              <a:t> geben</a:t>
            </a:r>
            <a:r>
              <a:rPr lang="fr-CH" sz="1200" dirty="0">
                <a:solidFill>
                  <a:srgbClr val="004C6C"/>
                </a:solidFill>
                <a:highlight>
                  <a:srgbClr val="00E9D0"/>
                </a:highlight>
                <a:latin typeface="GT Pressura Regular" panose="02000506020000020004"/>
                <a:ea typeface="Verdana" panose="020B0604030504040204" pitchFamily="34" charset="0"/>
              </a:rPr>
              <a:t>, eine konstruktive Beziehung zu ihrem Körper aufzubauen, die über das reine Aussehen hinausgeht.</a:t>
            </a:r>
          </a:p>
          <a:p>
            <a:pPr algn="just"/>
            <a:endParaRPr lang="fr-FR" sz="1200" b="1" u="sng" dirty="0">
              <a:highlight>
                <a:srgbClr val="00E9D0"/>
              </a:highlight>
              <a:latin typeface="GT Pressura Regular" panose="02000506020000020004"/>
            </a:endParaRPr>
          </a:p>
          <a:p>
            <a:pPr algn="just"/>
            <a:r>
              <a:rPr lang="fr-FR" sz="1200" b="1" u="sng" dirty="0">
                <a:highlight>
                  <a:srgbClr val="00E9D0"/>
                </a:highlight>
                <a:latin typeface="GT Pressura Regular" panose="02000506020000020004"/>
              </a:rPr>
              <a:t>Selbstvertrauen</a:t>
            </a:r>
            <a:endParaRPr lang="fr-CH" sz="1200" b="1" u="sng" dirty="0">
              <a:highlight>
                <a:srgbClr val="00E9D0"/>
              </a:highlight>
              <a:latin typeface="GT Pressura Regular" panose="02000506020000020004"/>
            </a:endParaRPr>
          </a:p>
          <a:p>
            <a:pPr marL="171450" indent="-171450" algn="just">
              <a:buFont typeface="Arial" panose="020B0604020202020204" pitchFamily="34" charset="0"/>
              <a:buChar char="•"/>
            </a:pPr>
            <a:r>
              <a:rPr lang="fr-FR" sz="1200" dirty="0" err="1">
                <a:latin typeface="GT Pressura Regular" panose="02000506020000020004"/>
              </a:rPr>
              <a:t>Die Überzeugung</a:t>
            </a:r>
            <a:r>
              <a:rPr lang="fr-FR" sz="1200" dirty="0">
                <a:latin typeface="GT Pressura Regular" panose="02000506020000020004"/>
              </a:rPr>
              <a:t>, über </a:t>
            </a:r>
            <a:r>
              <a:rPr lang="fr-FR" sz="1200" b="1" dirty="0">
                <a:latin typeface="GT Pressura Regular" panose="02000506020000020004"/>
              </a:rPr>
              <a:t>die notwendigen Fähigkeiten und Kompetenzen </a:t>
            </a:r>
            <a:r>
              <a:rPr lang="fr-FR" sz="1200" dirty="0">
                <a:latin typeface="GT Pressura Regular" panose="02000506020000020004"/>
              </a:rPr>
              <a:t>zu verfügen, </a:t>
            </a:r>
            <a:r>
              <a:rPr lang="fr-FR" sz="1200" b="1" dirty="0">
                <a:latin typeface="GT Pressura Regular" panose="02000506020000020004"/>
              </a:rPr>
              <a:t>um zu handeln</a:t>
            </a:r>
          </a:p>
          <a:p>
            <a:pPr marL="171450" indent="-171450" algn="just">
              <a:buFont typeface="Arial" panose="020B0604020202020204" pitchFamily="34" charset="0"/>
              <a:buChar char="•"/>
            </a:pPr>
            <a:r>
              <a:rPr lang="fr-FR" sz="1200" dirty="0">
                <a:latin typeface="GT Pressura Regular" panose="02000506020000020004"/>
              </a:rPr>
              <a:t>Ist </a:t>
            </a:r>
            <a:r>
              <a:rPr lang="fr-FR" sz="1200" b="1" dirty="0">
                <a:latin typeface="GT Pressura Regular" panose="02000506020000020004"/>
              </a:rPr>
              <a:t>kontextabhängig</a:t>
            </a:r>
            <a:r>
              <a:rPr lang="fr-FR" sz="1200" dirty="0">
                <a:latin typeface="GT Pressura Regular" panose="02000506020000020004"/>
              </a:rPr>
              <a:t>, variiert je nach Bereich und stützt sich auf unsere bisherigen Erfolge. </a:t>
            </a:r>
            <a:endParaRPr lang="fr-CH" sz="900" dirty="0">
              <a:latin typeface="GT Pressura Regular" panose="02000506020000020004"/>
            </a:endParaRPr>
          </a:p>
          <a:p>
            <a:pPr algn="just"/>
            <a:r>
              <a:rPr lang="fr-FR" sz="1200" b="1" u="sng" dirty="0">
                <a:highlight>
                  <a:srgbClr val="00E9D0"/>
                </a:highlight>
                <a:latin typeface="GT Pressura Regular" panose="02000506020000020004"/>
              </a:rPr>
              <a:t>Sozialer Vergleich</a:t>
            </a:r>
            <a:endParaRPr lang="fr-CH" sz="1200" b="1" u="sng" dirty="0">
              <a:highlight>
                <a:srgbClr val="00E9D0"/>
              </a:highlight>
              <a:latin typeface="GT Pressura Regular" panose="02000506020000020004"/>
            </a:endParaRPr>
          </a:p>
          <a:p>
            <a:pPr marL="171450" indent="-171450" algn="just">
              <a:buFont typeface="Arial" panose="020B0604020202020204" pitchFamily="34" charset="0"/>
              <a:buChar char="•"/>
            </a:pPr>
            <a:r>
              <a:rPr lang="fr-FR" sz="1200" dirty="0">
                <a:latin typeface="GT Pressura Regular" panose="02000506020000020004"/>
              </a:rPr>
              <a:t>Die Tatsache, </a:t>
            </a:r>
            <a:r>
              <a:rPr lang="fr-FR" sz="1200" b="1" dirty="0">
                <a:latin typeface="GT Pressura Regular" panose="02000506020000020004"/>
              </a:rPr>
              <a:t>dass wir unsere Meinungen oder Fähigkeiten mit denen anderer vergleichen</a:t>
            </a:r>
            <a:r>
              <a:rPr lang="fr-FR" sz="1200" dirty="0">
                <a:latin typeface="GT Pressura Regular" panose="02000506020000020004"/>
              </a:rPr>
              <a:t>. </a:t>
            </a:r>
          </a:p>
          <a:p>
            <a:pPr marL="171450" indent="-171450" algn="just">
              <a:buFont typeface="Arial" panose="020B0604020202020204" pitchFamily="34" charset="0"/>
              <a:buChar char="•"/>
            </a:pPr>
            <a:r>
              <a:rPr lang="fr-FR" sz="1200" dirty="0">
                <a:latin typeface="GT Pressura Regular" panose="02000506020000020004"/>
              </a:rPr>
              <a:t>Ermöglicht es, sich abzugrenzen und </a:t>
            </a:r>
            <a:r>
              <a:rPr lang="fr-FR" sz="1200" b="1" dirty="0">
                <a:latin typeface="GT Pressura Regular" panose="02000506020000020004"/>
              </a:rPr>
              <a:t>Orientierungspunkte </a:t>
            </a:r>
            <a:r>
              <a:rPr lang="fr-FR" sz="1200" dirty="0">
                <a:latin typeface="GT Pressura Regular" panose="02000506020000020004"/>
              </a:rPr>
              <a:t>zu </a:t>
            </a:r>
            <a:r>
              <a:rPr lang="fr-FR" sz="1200" b="1" dirty="0">
                <a:latin typeface="GT Pressura Regular" panose="02000506020000020004"/>
              </a:rPr>
              <a:t>finden, </a:t>
            </a:r>
            <a:r>
              <a:rPr lang="fr-FR" sz="1200" dirty="0">
                <a:latin typeface="GT Pressura Regular" panose="02000506020000020004"/>
              </a:rPr>
              <a:t>um sich </a:t>
            </a:r>
            <a:r>
              <a:rPr lang="fr-FR" sz="1200" b="1" dirty="0">
                <a:latin typeface="GT Pressura Regular" panose="02000506020000020004"/>
              </a:rPr>
              <a:t>in einer Gruppe </a:t>
            </a:r>
            <a:r>
              <a:rPr lang="fr-FR" sz="1200" dirty="0">
                <a:latin typeface="GT Pressura Regular" panose="02000506020000020004"/>
              </a:rPr>
              <a:t>zu verorten. </a:t>
            </a:r>
          </a:p>
          <a:p>
            <a:pPr marL="171450" indent="-171450" algn="just">
              <a:buFont typeface="Arial" panose="020B0604020202020204" pitchFamily="34" charset="0"/>
              <a:buChar char="•"/>
            </a:pPr>
            <a:r>
              <a:rPr lang="fr-FR" sz="1200" b="1" dirty="0">
                <a:latin typeface="GT Pressura Regular" panose="02000506020000020004"/>
              </a:rPr>
              <a:t>Positive oder negative Auswirkungen </a:t>
            </a:r>
            <a:r>
              <a:rPr lang="fr-FR" sz="1200" dirty="0">
                <a:latin typeface="GT Pressura Regular" panose="02000506020000020004"/>
              </a:rPr>
              <a:t>auf das Wohlbefinden. </a:t>
            </a:r>
          </a:p>
          <a:p>
            <a:r>
              <a:rPr lang="fr-CH" sz="1200" b="1" u="sng" dirty="0">
                <a:highlight>
                  <a:srgbClr val="00E9D0"/>
                </a:highlight>
                <a:latin typeface="GT Pressura Regular" panose="02000506020000020004"/>
              </a:rPr>
              <a:t>Selbstbild</a:t>
            </a:r>
          </a:p>
          <a:p>
            <a:pPr marL="171450" indent="-171450" algn="just">
              <a:buFont typeface="Arial" panose="020B0604020202020204" pitchFamily="34" charset="0"/>
              <a:buChar char="•"/>
            </a:pPr>
            <a:r>
              <a:rPr lang="fr-CH" sz="1200" dirty="0">
                <a:latin typeface="GT Pressura Regular" panose="02000506020000020004"/>
              </a:rPr>
              <a:t>Die </a:t>
            </a:r>
            <a:r>
              <a:rPr lang="fr-CH" sz="1200" b="1" dirty="0">
                <a:latin typeface="GT Pressura Regular" panose="02000506020000020004"/>
              </a:rPr>
              <a:t>Beschreibung </a:t>
            </a:r>
            <a:r>
              <a:rPr lang="fr-CH" sz="1200" dirty="0">
                <a:latin typeface="GT Pressura Regular" panose="02000506020000020004"/>
              </a:rPr>
              <a:t>unserer selbst und die Wahrnehmung </a:t>
            </a:r>
            <a:r>
              <a:rPr lang="fr-CH" sz="1200" b="1" dirty="0">
                <a:latin typeface="GT Pressura Regular" panose="02000506020000020004"/>
              </a:rPr>
              <a:t>unserer persönlichen Eigenschaften </a:t>
            </a:r>
            <a:r>
              <a:rPr lang="fr-CH" sz="1200" dirty="0">
                <a:latin typeface="GT Pressura Regular" panose="02000506020000020004"/>
              </a:rPr>
              <a:t>(Vorlieben, Qualitäten, Geschlecht, Aussehen, Schwächen usw.) sowie </a:t>
            </a:r>
            <a:r>
              <a:rPr lang="fr-CH" sz="1200" b="1" dirty="0">
                <a:latin typeface="GT Pressura Regular" panose="02000506020000020004"/>
              </a:rPr>
              <a:t>der Rollen und Werte</a:t>
            </a:r>
            <a:r>
              <a:rPr lang="fr-CH" sz="1200" dirty="0">
                <a:latin typeface="GT Pressura Regular" panose="02000506020000020004"/>
              </a:rPr>
              <a:t>, die wir uns selbst zuschreiben.</a:t>
            </a:r>
          </a:p>
          <a:p>
            <a:pPr marL="171450" indent="-171450" algn="just">
              <a:buFont typeface="Arial" panose="020B0604020202020204" pitchFamily="34" charset="0"/>
              <a:buChar char="•"/>
            </a:pPr>
            <a:r>
              <a:rPr lang="fr-CH" sz="1200" dirty="0">
                <a:latin typeface="GT Pressura Regular" panose="02000506020000020004"/>
              </a:rPr>
              <a:t>Der </a:t>
            </a:r>
            <a:r>
              <a:rPr lang="fr-CH" sz="1200" b="1" dirty="0">
                <a:latin typeface="GT Pressura Regular" panose="02000506020000020004"/>
              </a:rPr>
              <a:t>Blick und das Feedback anderer </a:t>
            </a:r>
            <a:r>
              <a:rPr lang="fr-CH" sz="1200" dirty="0">
                <a:latin typeface="GT Pressura Regular" panose="02000506020000020004"/>
              </a:rPr>
              <a:t>helfen uns ebenfalls dabei, ein Bild unserer Identität zu entwickeln.</a:t>
            </a:r>
          </a:p>
          <a:p>
            <a:r>
              <a:rPr lang="fr-CH" sz="1200" b="1" u="sng" dirty="0">
                <a:highlight>
                  <a:srgbClr val="00E9D0"/>
                </a:highlight>
                <a:latin typeface="GT Pressura Regular" panose="02000506020000020004"/>
              </a:rPr>
              <a:t>Körperbild</a:t>
            </a:r>
          </a:p>
          <a:p>
            <a:pPr marL="171450" indent="-171450" algn="just">
              <a:buFont typeface="Arial" panose="020B0604020202020204" pitchFamily="34" charset="0"/>
              <a:buChar char="•"/>
            </a:pPr>
            <a:r>
              <a:rPr lang="fr-CH" sz="1200" dirty="0">
                <a:latin typeface="GT Pressura Regular" panose="02000506020000020004"/>
              </a:rPr>
              <a:t>Die </a:t>
            </a:r>
            <a:r>
              <a:rPr lang="fr-CH" sz="1200" b="1" dirty="0">
                <a:latin typeface="GT Pressura Regular" panose="02000506020000020004"/>
              </a:rPr>
              <a:t>mentale, emotionale und körperliche Wahrnehmung </a:t>
            </a:r>
            <a:r>
              <a:rPr lang="fr-CH" sz="1200" dirty="0">
                <a:latin typeface="GT Pressura Regular" panose="02000506020000020004"/>
              </a:rPr>
              <a:t>unseres </a:t>
            </a:r>
            <a:r>
              <a:rPr lang="fr-CH" sz="1200" b="1" dirty="0">
                <a:latin typeface="GT Pressura Regular" panose="02000506020000020004"/>
              </a:rPr>
              <a:t>Körpers</a:t>
            </a:r>
            <a:r>
              <a:rPr lang="fr-CH" sz="1200" dirty="0">
                <a:latin typeface="GT Pressura Regular" panose="02000506020000020004"/>
              </a:rPr>
              <a:t>. </a:t>
            </a:r>
          </a:p>
          <a:p>
            <a:pPr marL="171450" indent="-171450" algn="just">
              <a:buFont typeface="Arial" panose="020B0604020202020204" pitchFamily="34" charset="0"/>
              <a:buChar char="•"/>
            </a:pPr>
            <a:r>
              <a:rPr lang="fr-CH" sz="1200" b="1" dirty="0">
                <a:latin typeface="GT Pressura Regular" panose="02000506020000020004"/>
              </a:rPr>
              <a:t>Positiv, neutral oder negativ</a:t>
            </a:r>
          </a:p>
          <a:p>
            <a:pPr marL="171450" indent="-171450" algn="just">
              <a:buFont typeface="Arial" panose="020B0604020202020204" pitchFamily="34" charset="0"/>
              <a:buChar char="•"/>
            </a:pPr>
            <a:r>
              <a:rPr lang="fr-CH" sz="1200" dirty="0">
                <a:latin typeface="GT Pressura Regular" panose="02000506020000020004"/>
              </a:rPr>
              <a:t>Beeinflusst das Wohlbefinden und bestimmte Verhaltensweisen wie Ernährung und körperliche Aktivität. </a:t>
            </a:r>
          </a:p>
          <a:p>
            <a:pPr marL="171450" indent="-171450" algn="just">
              <a:buFont typeface="Arial" panose="020B0604020202020204" pitchFamily="34" charset="0"/>
              <a:buChar char="•"/>
            </a:pPr>
            <a:r>
              <a:rPr lang="fr-FR" sz="1200" dirty="0">
                <a:latin typeface="GT Pressura Regular" panose="02000506020000020004"/>
              </a:rPr>
              <a:t>Beeinflusst durch biologische, soziale und kulturelle Faktoren</a:t>
            </a:r>
          </a:p>
          <a:p>
            <a:pPr marL="171450" indent="-171450" algn="just">
              <a:buFont typeface="Arial" panose="020B0604020202020204" pitchFamily="34" charset="0"/>
              <a:buChar char="•"/>
            </a:pPr>
            <a:endParaRPr lang="fr-FR" sz="1200" dirty="0">
              <a:latin typeface="GT Pressura Regular" panose="02000506020000020004"/>
            </a:endParaRPr>
          </a:p>
          <a:p>
            <a:endParaRPr lang="de-CH" dirty="0"/>
          </a:p>
        </p:txBody>
      </p:sp>
      <p:sp>
        <p:nvSpPr>
          <p:cNvPr id="4" name="Espace réservé du numéro de diapositive 3"/>
          <p:cNvSpPr>
            <a:spLocks noGrp="1"/>
          </p:cNvSpPr>
          <p:nvPr>
            <p:ph type="sldNum" sz="quarter" idx="5"/>
          </p:nvPr>
        </p:nvSpPr>
        <p:spPr/>
        <p:txBody>
          <a:bodyPr/>
          <a:lstStyle/>
          <a:p>
            <a:fld id="{4830CA55-32B3-407D-9C30-B00F1E110BBE}" type="slidenum">
              <a:rPr lang="fr-CH" smtClean="0"/>
              <a:t>6</a:t>
            </a:fld>
            <a:endParaRPr lang="fr-CH"/>
          </a:p>
        </p:txBody>
      </p:sp>
    </p:spTree>
    <p:extLst>
      <p:ext uri="{BB962C8B-B14F-4D97-AF65-F5344CB8AC3E}">
        <p14:creationId xmlns:p14="http://schemas.microsoft.com/office/powerpoint/2010/main" val="4053488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1200" i="1" dirty="0">
                <a:latin typeface="GT Pressura Regular" panose="02000506020000020004"/>
              </a:rPr>
              <a:t>‼ </a:t>
            </a:r>
            <a:r>
              <a:rPr lang="fr-FR" sz="1200" i="1" dirty="0">
                <a:latin typeface="GT Pressura Regular" panose="02000506020000020004"/>
              </a:rPr>
              <a:t>Mobbing oder Belästigung können das Selbstbild und das Selbstwertgefühl eines Kindes stark beeinträchtigen</a:t>
            </a:r>
            <a:r>
              <a:rPr lang="fr-CH" sz="1200" i="1" dirty="0">
                <a:latin typeface="GT Pressura Regular" panose="02000506020000020004"/>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fr-CH" sz="1200" i="1" dirty="0">
                <a:latin typeface="GT Pressura Regular" panose="02000506020000020004"/>
              </a:rPr>
              <a:t>‼ </a:t>
            </a:r>
            <a:r>
              <a:rPr lang="fr-FR" sz="1200" i="1" dirty="0" err="1">
                <a:latin typeface="GT Pressura Regular" panose="02000506020000020004"/>
              </a:rPr>
              <a:t>Jugendliche </a:t>
            </a:r>
            <a:r>
              <a:rPr lang="fr-FR" sz="1200" i="1" dirty="0">
                <a:latin typeface="GT Pressura Regular" panose="02000506020000020004"/>
              </a:rPr>
              <a:t>reagieren besonders empfindlich auf Kritik und Urteile. </a:t>
            </a:r>
            <a:r>
              <a:rPr lang="fr-FR" sz="1200" i="1" dirty="0" err="1">
                <a:latin typeface="GT Pressura Regular" panose="02000506020000020004"/>
              </a:rPr>
              <a:t>Diejenigen</a:t>
            </a:r>
            <a:r>
              <a:rPr lang="fr-FR" sz="1200" i="1" dirty="0">
                <a:latin typeface="GT Pressura Regular" panose="02000506020000020004"/>
              </a:rPr>
              <a:t>, die aufgrund ihres Körpergewichts, ihres Ausdrucks oder ihrer Geschlechtsidentität oder auch ihrer sexuellen Orientierung Vorurteilen oder Diskriminierung ausgesetzt sind, können ein Gefühl der Unzulänglichkeit entwickeln, das sich sehr negativ auf ihr Selbstwertgefühl </a:t>
            </a:r>
            <a:r>
              <a:rPr lang="fr-CH" sz="1200" i="1" dirty="0">
                <a:latin typeface="GT Pressura Regular" panose="02000506020000020004"/>
              </a:rPr>
              <a:t>auswirkt‼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latin typeface="GT Pressura Regular" panose="02000506020000020004"/>
              </a:rPr>
              <a:t> </a:t>
            </a:r>
          </a:p>
          <a:p>
            <a:endParaRPr lang="fr-CH" dirty="0"/>
          </a:p>
        </p:txBody>
      </p:sp>
      <p:sp>
        <p:nvSpPr>
          <p:cNvPr id="4" name="Espace réservé du numéro de diapositive 3"/>
          <p:cNvSpPr>
            <a:spLocks noGrp="1"/>
          </p:cNvSpPr>
          <p:nvPr>
            <p:ph type="sldNum" sz="quarter" idx="5"/>
          </p:nvPr>
        </p:nvSpPr>
        <p:spPr/>
        <p:txBody>
          <a:bodyPr/>
          <a:lstStyle/>
          <a:p>
            <a:fld id="{4830CA55-32B3-407D-9C30-B00F1E110BBE}" type="slidenum">
              <a:rPr lang="fr-CH" smtClean="0"/>
              <a:t>7</a:t>
            </a:fld>
            <a:endParaRPr lang="fr-CH"/>
          </a:p>
        </p:txBody>
      </p:sp>
    </p:spTree>
    <p:extLst>
      <p:ext uri="{BB962C8B-B14F-4D97-AF65-F5344CB8AC3E}">
        <p14:creationId xmlns:p14="http://schemas.microsoft.com/office/powerpoint/2010/main" val="669141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Von der Kindheit bis ins Erwachsenenalter entwickelt sich das Selbstwertgefühl in engem Zusammenhang mit der Identitätsbildung und den Herausforderungen der Entwicklung. </a:t>
            </a:r>
          </a:p>
          <a:p>
            <a:r>
              <a:rPr lang="fr-FR" sz="1200" kern="1200" dirty="0">
                <a:solidFill>
                  <a:schemeClr val="tx1"/>
                </a:solidFill>
                <a:effectLst/>
                <a:latin typeface="+mn-lt"/>
                <a:ea typeface="+mn-ea"/>
                <a:cs typeface="+mn-cs"/>
              </a:rPr>
              <a:t>Es hängt von zwei wesentlichen Dimensionen ab: </a:t>
            </a:r>
            <a:endParaRPr lang="fr-CH" sz="1200" kern="1200" dirty="0">
              <a:solidFill>
                <a:schemeClr val="tx1"/>
              </a:solidFill>
              <a:effectLst/>
              <a:latin typeface="+mn-lt"/>
              <a:ea typeface="+mn-ea"/>
              <a:cs typeface="+mn-cs"/>
            </a:endParaRPr>
          </a:p>
          <a:p>
            <a:pPr lvl="0"/>
            <a:r>
              <a:rPr lang="fr-FR" sz="1200" kern="1200" dirty="0">
                <a:solidFill>
                  <a:schemeClr val="tx1"/>
                </a:solidFill>
                <a:effectLst/>
                <a:latin typeface="+mn-lt"/>
                <a:ea typeface="+mn-ea"/>
                <a:cs typeface="+mn-cs"/>
              </a:rPr>
              <a:t>	*dem Unterschied zwischen dem, was das Kind ist (Realität), und dem, was es gerne wäre (Ideal): Das Selbstbild steht somit im Mittelpunkt des Selbstwertgefühls von Kindern und </a:t>
            </a:r>
            <a:r>
              <a:rPr lang="fr-CH" sz="1200" kern="1200" dirty="0">
                <a:solidFill>
                  <a:schemeClr val="tx1"/>
                </a:solidFill>
                <a:effectLst/>
                <a:latin typeface="+mn-lt"/>
                <a:ea typeface="+mn-ea"/>
                <a:cs typeface="+mn-cs"/>
              </a:rPr>
              <a:t>Jugendlichen;</a:t>
            </a:r>
          </a:p>
          <a:p>
            <a:pPr lvl="0"/>
            <a:r>
              <a:rPr lang="fr-FR" sz="1200" kern="1200" dirty="0">
                <a:solidFill>
                  <a:schemeClr val="tx1"/>
                </a:solidFill>
                <a:effectLst/>
                <a:latin typeface="+mn-lt"/>
                <a:ea typeface="+mn-ea"/>
                <a:cs typeface="+mn-cs"/>
              </a:rPr>
              <a:t>	*die Qualität der Unterstützung, die das Kind in seinem Umfeld wahrnimmt, d. h.:</a:t>
            </a:r>
            <a:endParaRPr lang="fr-CH" sz="12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		- die Sichtweise, die </a:t>
            </a:r>
            <a:r>
              <a:rPr lang="fr-CH" sz="1200" kern="1200" dirty="0">
                <a:solidFill>
                  <a:schemeClr val="tx1"/>
                </a:solidFill>
                <a:effectLst/>
                <a:latin typeface="+mn-lt"/>
                <a:ea typeface="+mn-ea"/>
                <a:cs typeface="+mn-cs"/>
              </a:rPr>
              <a:t>ihm von </a:t>
            </a:r>
            <a:r>
              <a:rPr lang="fr-FR" sz="1200" kern="1200" dirty="0">
                <a:solidFill>
                  <a:schemeClr val="tx1"/>
                </a:solidFill>
                <a:effectLst/>
                <a:latin typeface="+mn-lt"/>
                <a:ea typeface="+mn-ea"/>
                <a:cs typeface="+mn-cs"/>
              </a:rPr>
              <a:t>den ihm nahestehenden Personen entgegengebracht wird, denen </a:t>
            </a:r>
            <a:r>
              <a:rPr lang="fr-CH" sz="1200" kern="1200" dirty="0">
                <a:solidFill>
                  <a:schemeClr val="tx1"/>
                </a:solidFill>
                <a:effectLst/>
                <a:latin typeface="+mn-lt"/>
                <a:ea typeface="+mn-ea"/>
                <a:cs typeface="+mn-cs"/>
              </a:rPr>
              <a:t>er </a:t>
            </a:r>
            <a:r>
              <a:rPr lang="fr-FR" sz="1200" kern="1200" dirty="0">
                <a:solidFill>
                  <a:schemeClr val="tx1"/>
                </a:solidFill>
                <a:effectLst/>
                <a:latin typeface="+mn-lt"/>
                <a:ea typeface="+mn-ea"/>
                <a:cs typeface="+mn-cs"/>
              </a:rPr>
              <a:t>Bedeutung und Vertrauen </a:t>
            </a:r>
            <a:r>
              <a:rPr lang="fr-CH" sz="1200" kern="1200" dirty="0">
                <a:solidFill>
                  <a:schemeClr val="tx1"/>
                </a:solidFill>
                <a:effectLst/>
                <a:latin typeface="+mn-lt"/>
                <a:ea typeface="+mn-ea"/>
                <a:cs typeface="+mn-cs"/>
              </a:rPr>
              <a:t>entgegenbringt</a:t>
            </a:r>
            <a:r>
              <a:rPr lang="fr-FR" sz="1200" kern="1200" dirty="0">
                <a:solidFill>
                  <a:schemeClr val="tx1"/>
                </a:solidFill>
                <a:effectLst/>
                <a:latin typeface="+mn-lt"/>
                <a:ea typeface="+mn-ea"/>
                <a:cs typeface="+mn-cs"/>
              </a:rPr>
              <a:t> </a:t>
            </a:r>
            <a:endParaRPr lang="fr-CH" sz="12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		- die Fähigkeit der verschiedenen Lebensbereiche, in denen sich das Kind bewegt, auf seine Bedürfnisse einzugehen und sein Gefühl emotionaler, körperlicher und zwischenmenschlicher Sicherheit zu gewährleisten.</a:t>
            </a:r>
          </a:p>
          <a:p>
            <a:pPr lvl="1"/>
            <a:endParaRPr lang="fr-FR" sz="1200" kern="1200" dirty="0">
              <a:solidFill>
                <a:schemeClr val="tx1"/>
              </a:solidFill>
              <a:effectLst/>
              <a:latin typeface="+mn-lt"/>
              <a:ea typeface="+mn-ea"/>
              <a:cs typeface="+mn-cs"/>
            </a:endParaRPr>
          </a:p>
          <a:p>
            <a:pPr marL="285750" lvl="0" indent="-285750" algn="just">
              <a:buFont typeface="Arial" panose="020B0604020202020204" pitchFamily="34" charset="0"/>
              <a:buChar char="•"/>
            </a:pPr>
            <a:r>
              <a:rPr lang="fr-FR" b="1" dirty="0">
                <a:solidFill>
                  <a:srgbClr val="004C6C"/>
                </a:solidFill>
                <a:latin typeface="GT Pressura Regular" panose="02000506020000020004"/>
                <a:ea typeface="Verdana" panose="020B0604030504040204" pitchFamily="34" charset="0"/>
              </a:rPr>
              <a:t>Schulische Kompetenzen </a:t>
            </a:r>
          </a:p>
          <a:p>
            <a:pPr marL="742950" lvl="1" indent="-285750" algn="just">
              <a:buFont typeface="Arial" panose="020B0604020202020204" pitchFamily="34" charset="0"/>
              <a:buChar char="•"/>
            </a:pPr>
            <a:r>
              <a:rPr lang="fr-FR" dirty="0">
                <a:solidFill>
                  <a:srgbClr val="004C6C"/>
                </a:solidFill>
                <a:latin typeface="GT Pressura Regular" panose="02000506020000020004"/>
                <a:ea typeface="Verdana" panose="020B0604030504040204" pitchFamily="34" charset="0"/>
              </a:rPr>
              <a:t>Bin ich in einem Bereich kompetent, der von der Gesellschaft so hoch geschätzt wird?</a:t>
            </a:r>
          </a:p>
          <a:p>
            <a:pPr marL="285750" lvl="0" indent="-285750" algn="just">
              <a:buFont typeface="Arial" panose="020B0604020202020204" pitchFamily="34" charset="0"/>
              <a:buChar char="•"/>
            </a:pPr>
            <a:r>
              <a:rPr lang="fr-FR" b="1" dirty="0">
                <a:solidFill>
                  <a:srgbClr val="004C6C"/>
                </a:solidFill>
                <a:latin typeface="GT Pressura Regular" panose="02000506020000020004"/>
                <a:ea typeface="Verdana" panose="020B0604030504040204" pitchFamily="34" charset="0"/>
              </a:rPr>
              <a:t>Die athletischen und sportlichen Eigenschaften </a:t>
            </a:r>
          </a:p>
          <a:p>
            <a:pPr marL="742950" lvl="1" indent="-285750" algn="just">
              <a:buFont typeface="Arial" panose="020B0604020202020204" pitchFamily="34" charset="0"/>
              <a:buChar char="•"/>
            </a:pPr>
            <a:r>
              <a:rPr lang="fr-FR" dirty="0">
                <a:solidFill>
                  <a:srgbClr val="004C6C"/>
                </a:solidFill>
                <a:latin typeface="GT Pressura Regular" panose="02000506020000020004"/>
                <a:ea typeface="Verdana" panose="020B0604030504040204" pitchFamily="34" charset="0"/>
              </a:rPr>
              <a:t>Ist mein Körper robust und leistungsfähig? </a:t>
            </a:r>
            <a:endParaRPr lang="fr-CH" dirty="0">
              <a:solidFill>
                <a:srgbClr val="004C6C"/>
              </a:solidFill>
              <a:latin typeface="GT Pressura Regular" panose="02000506020000020004"/>
              <a:ea typeface="Verdana" panose="020B0604030504040204" pitchFamily="34" charset="0"/>
            </a:endParaRPr>
          </a:p>
          <a:p>
            <a:pPr marL="285750" lvl="0" indent="-285750" algn="just">
              <a:buFont typeface="Arial" panose="020B0604020202020204" pitchFamily="34" charset="0"/>
              <a:buChar char="•"/>
            </a:pPr>
            <a:r>
              <a:rPr lang="fr-FR" b="1" dirty="0">
                <a:solidFill>
                  <a:srgbClr val="004C6C"/>
                </a:solidFill>
                <a:latin typeface="GT Pressura Regular" panose="02000506020000020004"/>
                <a:ea typeface="Verdana" panose="020B0604030504040204" pitchFamily="34" charset="0"/>
              </a:rPr>
              <a:t>Das äußere Erscheinungsbild</a:t>
            </a:r>
          </a:p>
          <a:p>
            <a:pPr marL="742950" lvl="1" indent="-285750" algn="just">
              <a:buFont typeface="Arial" panose="020B0604020202020204" pitchFamily="34" charset="0"/>
              <a:buChar char="•"/>
            </a:pPr>
            <a:r>
              <a:rPr lang="fr-FR" dirty="0">
                <a:solidFill>
                  <a:srgbClr val="004C6C"/>
                </a:solidFill>
                <a:latin typeface="GT Pressura Regular" panose="02000506020000020004"/>
                <a:ea typeface="Verdana" panose="020B0604030504040204" pitchFamily="34" charset="0"/>
              </a:rPr>
              <a:t>Bin ich attraktiv? </a:t>
            </a:r>
            <a:endParaRPr lang="fr-CH" dirty="0">
              <a:solidFill>
                <a:srgbClr val="004C6C"/>
              </a:solidFill>
              <a:latin typeface="GT Pressura Regular" panose="02000506020000020004"/>
              <a:ea typeface="Verdana" panose="020B0604030504040204" pitchFamily="34" charset="0"/>
            </a:endParaRPr>
          </a:p>
          <a:p>
            <a:pPr marL="285750" lvl="0" indent="-285750" algn="just">
              <a:buFont typeface="Arial" panose="020B0604020202020204" pitchFamily="34" charset="0"/>
              <a:buChar char="•"/>
            </a:pPr>
            <a:r>
              <a:rPr lang="fr-FR" b="1" dirty="0">
                <a:solidFill>
                  <a:srgbClr val="004C6C"/>
                </a:solidFill>
                <a:latin typeface="GT Pressura Regular" panose="02000506020000020004"/>
                <a:ea typeface="Verdana" panose="020B0604030504040204" pitchFamily="34" charset="0"/>
              </a:rPr>
              <a:t>Soziale Akzeptanz</a:t>
            </a:r>
          </a:p>
          <a:p>
            <a:pPr marL="742950" lvl="1" indent="-285750" algn="just">
              <a:buFont typeface="Arial" panose="020B0604020202020204" pitchFamily="34" charset="0"/>
              <a:buChar char="•"/>
            </a:pPr>
            <a:r>
              <a:rPr lang="fr-FR" dirty="0">
                <a:solidFill>
                  <a:srgbClr val="004C6C"/>
                </a:solidFill>
                <a:latin typeface="GT Pressura Regular" panose="02000506020000020004"/>
                <a:ea typeface="Verdana" panose="020B0604030504040204" pitchFamily="34" charset="0"/>
              </a:rPr>
              <a:t>Werde ich </a:t>
            </a:r>
            <a:r>
              <a:rPr lang="fr-FR" dirty="0" err="1">
                <a:solidFill>
                  <a:srgbClr val="004C6C"/>
                </a:solidFill>
                <a:latin typeface="GT Pressura Regular" panose="02000506020000020004"/>
                <a:ea typeface="Verdana" panose="020B0604030504040204" pitchFamily="34" charset="0"/>
              </a:rPr>
              <a:t>geschätzt</a:t>
            </a:r>
            <a:r>
              <a:rPr lang="fr-FR" dirty="0">
                <a:solidFill>
                  <a:srgbClr val="004C6C"/>
                </a:solidFill>
                <a:latin typeface="GT Pressura Regular" panose="02000506020000020004"/>
                <a:ea typeface="Verdana" panose="020B0604030504040204" pitchFamily="34" charset="0"/>
              </a:rPr>
              <a:t>, </a:t>
            </a:r>
            <a:r>
              <a:rPr lang="fr-FR" dirty="0" err="1">
                <a:solidFill>
                  <a:srgbClr val="004C6C"/>
                </a:solidFill>
                <a:latin typeface="GT Pressura Regular" panose="02000506020000020004"/>
                <a:ea typeface="Verdana" panose="020B0604030504040204" pitchFamily="34" charset="0"/>
              </a:rPr>
              <a:t>geliebt</a:t>
            </a:r>
            <a:r>
              <a:rPr lang="fr-FR" dirty="0">
                <a:solidFill>
                  <a:srgbClr val="004C6C"/>
                </a:solidFill>
                <a:latin typeface="GT Pressura Regular" panose="02000506020000020004"/>
                <a:ea typeface="Verdana" panose="020B0604030504040204" pitchFamily="34" charset="0"/>
              </a:rPr>
              <a:t>, </a:t>
            </a:r>
            <a:r>
              <a:rPr lang="fr-FR" dirty="0" err="1">
                <a:solidFill>
                  <a:srgbClr val="004C6C"/>
                </a:solidFill>
                <a:latin typeface="GT Pressura Regular" panose="02000506020000020004"/>
                <a:ea typeface="Verdana" panose="020B0604030504040204" pitchFamily="34" charset="0"/>
              </a:rPr>
              <a:t>anerkannt</a:t>
            </a:r>
            <a:r>
              <a:rPr lang="fr-FR" dirty="0">
                <a:solidFill>
                  <a:srgbClr val="004C6C"/>
                </a:solidFill>
                <a:latin typeface="GT Pressura Regular" panose="02000506020000020004"/>
                <a:ea typeface="Verdana" panose="020B0604030504040204" pitchFamily="34" charset="0"/>
              </a:rPr>
              <a:t>?  Bin ich in den Augen anderer wertvoll? Kann ich ich selbst sein, ohne Spott, Mobbing oder Ausgrenzung befürchten zu müssen?</a:t>
            </a:r>
            <a:endParaRPr lang="fr-CH" dirty="0">
              <a:solidFill>
                <a:srgbClr val="004C6C"/>
              </a:solidFill>
              <a:latin typeface="GT Pressura Regular" panose="02000506020000020004"/>
              <a:ea typeface="Verdana" panose="020B0604030504040204" pitchFamily="34" charset="0"/>
            </a:endParaRPr>
          </a:p>
          <a:p>
            <a:pPr marL="285750" lvl="0" indent="-285750" algn="just">
              <a:buFont typeface="Arial" panose="020B0604020202020204" pitchFamily="34" charset="0"/>
              <a:buChar char="•"/>
            </a:pPr>
            <a:r>
              <a:rPr lang="fr-FR" b="1" dirty="0">
                <a:solidFill>
                  <a:srgbClr val="004C6C"/>
                </a:solidFill>
                <a:latin typeface="GT Pressura Regular" panose="02000506020000020004"/>
                <a:ea typeface="Verdana" panose="020B0604030504040204" pitchFamily="34" charset="0"/>
              </a:rPr>
              <a:t>Allgemeines Verhalten und Umgangsformen</a:t>
            </a:r>
          </a:p>
          <a:p>
            <a:pPr marL="742950" lvl="1" indent="-285750" algn="just">
              <a:buFont typeface="Arial" panose="020B0604020202020204" pitchFamily="34" charset="0"/>
              <a:buChar char="•"/>
            </a:pPr>
            <a:r>
              <a:rPr lang="fr-FR" dirty="0">
                <a:solidFill>
                  <a:srgbClr val="004C6C"/>
                </a:solidFill>
                <a:latin typeface="GT Pressura Regular" panose="02000506020000020004"/>
                <a:ea typeface="Verdana" panose="020B0604030504040204" pitchFamily="34" charset="0"/>
              </a:rPr>
              <a:t>Sind meine Interessen und mein Verhalten angemessen und akzeptabel? Enttäusche ich andere?</a:t>
            </a:r>
            <a:endParaRPr lang="fr-CH" dirty="0">
              <a:solidFill>
                <a:srgbClr val="004C6C"/>
              </a:solidFill>
              <a:latin typeface="GT Pressura Regular" panose="02000506020000020004"/>
              <a:ea typeface="Verdana" panose="020B0604030504040204" pitchFamily="34" charset="0"/>
            </a:endParaRPr>
          </a:p>
          <a:p>
            <a:pPr marL="285750" lvl="0" indent="-285750" algn="just">
              <a:buFont typeface="Arial" panose="020B0604020202020204" pitchFamily="34" charset="0"/>
              <a:buChar char="•"/>
            </a:pPr>
            <a:r>
              <a:rPr lang="fr-FR" b="1" dirty="0">
                <a:solidFill>
                  <a:srgbClr val="004C6C"/>
                </a:solidFill>
                <a:latin typeface="GT Pressura Regular" panose="02000506020000020004"/>
                <a:ea typeface="Verdana" panose="020B0604030504040204" pitchFamily="34" charset="0"/>
              </a:rPr>
              <a:t>Das allgemeine Gefühl der Selbstwirksamkeit</a:t>
            </a:r>
          </a:p>
          <a:p>
            <a:pPr marL="742950" lvl="1" indent="-285750" algn="just">
              <a:buFont typeface="Arial" panose="020B0604020202020204" pitchFamily="34" charset="0"/>
              <a:buChar char="•"/>
            </a:pPr>
            <a:r>
              <a:rPr lang="fr-FR" dirty="0">
                <a:solidFill>
                  <a:srgbClr val="004C6C"/>
                </a:solidFill>
                <a:latin typeface="GT Pressura Regular" panose="02000506020000020004"/>
                <a:ea typeface="Verdana" panose="020B0604030504040204" pitchFamily="34" charset="0"/>
              </a:rPr>
              <a:t>Inwieweit fühle ich mich fähig, die Herausforderungen meines Lebens zu meistern, etwas zu wagen und selbstständig zu werden?  </a:t>
            </a:r>
          </a:p>
          <a:p>
            <a:endParaRPr lang="de-CH" dirty="0"/>
          </a:p>
        </p:txBody>
      </p:sp>
      <p:sp>
        <p:nvSpPr>
          <p:cNvPr id="4" name="Espace réservé du numéro de diapositive 3"/>
          <p:cNvSpPr>
            <a:spLocks noGrp="1"/>
          </p:cNvSpPr>
          <p:nvPr>
            <p:ph type="sldNum" sz="quarter" idx="5"/>
          </p:nvPr>
        </p:nvSpPr>
        <p:spPr/>
        <p:txBody>
          <a:bodyPr/>
          <a:lstStyle/>
          <a:p>
            <a:fld id="{4830CA55-32B3-407D-9C30-B00F1E110BBE}" type="slidenum">
              <a:rPr lang="fr-CH" smtClean="0"/>
              <a:t>8</a:t>
            </a:fld>
            <a:endParaRPr lang="fr-CH"/>
          </a:p>
        </p:txBody>
      </p:sp>
    </p:spTree>
    <p:extLst>
      <p:ext uri="{BB962C8B-B14F-4D97-AF65-F5344CB8AC3E}">
        <p14:creationId xmlns:p14="http://schemas.microsoft.com/office/powerpoint/2010/main" val="1859562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1200" dirty="0">
                <a:latin typeface="GT Pressura Regular"/>
              </a:rPr>
              <a:t>Kinder und </a:t>
            </a:r>
            <a:r>
              <a:rPr lang="fr-CH" sz="1200" dirty="0" err="1">
                <a:latin typeface="GT Pressura Regular"/>
              </a:rPr>
              <a:t>Jugendliche </a:t>
            </a:r>
            <a:r>
              <a:rPr lang="fr-CH" sz="1200" dirty="0">
                <a:latin typeface="GT Pressura Regular"/>
              </a:rPr>
              <a:t>sind </a:t>
            </a:r>
            <a:r>
              <a:rPr lang="fr-CH" sz="1200" b="1" dirty="0">
                <a:latin typeface="GT Pressura Regular"/>
              </a:rPr>
              <a:t>bei der Entwicklung ihres Selbstwertgefühls </a:t>
            </a:r>
            <a:r>
              <a:rPr lang="fr-CH" sz="1200" dirty="0">
                <a:latin typeface="GT Pressura Regular"/>
              </a:rPr>
              <a:t>stark </a:t>
            </a:r>
            <a:r>
              <a:rPr lang="fr-CH" sz="1200" b="1" dirty="0">
                <a:latin typeface="GT Pressura Regular"/>
              </a:rPr>
              <a:t>von den Erwachsenen in ihrem Umfeld </a:t>
            </a:r>
            <a:r>
              <a:rPr lang="fr-CH" sz="1200" b="1" dirty="0" err="1">
                <a:latin typeface="GT Pressura Regular"/>
              </a:rPr>
              <a:t>abhängig</a:t>
            </a:r>
            <a:r>
              <a:rPr lang="fr-CH" sz="1200" dirty="0">
                <a:latin typeface="GT Pressura Regular"/>
              </a:rPr>
              <a:t>. Es stellt sich die Frage, wie </a:t>
            </a:r>
            <a:r>
              <a:rPr lang="fr-CH" sz="1200" b="1" dirty="0">
                <a:latin typeface="GT Pressura Regular"/>
              </a:rPr>
              <a:t>man</a:t>
            </a:r>
            <a:r>
              <a:rPr lang="fr-CH" sz="1200" dirty="0">
                <a:latin typeface="GT Pressura Regular"/>
              </a:rPr>
              <a:t> ihnen helfen </a:t>
            </a:r>
            <a:r>
              <a:rPr lang="fr-CH" sz="1200" b="1" dirty="0">
                <a:latin typeface="GT Pressura Regular"/>
              </a:rPr>
              <a:t>kann</a:t>
            </a:r>
            <a:r>
              <a:rPr lang="fr-CH" sz="1200" dirty="0">
                <a:latin typeface="GT Pressura Regular"/>
              </a:rPr>
              <a:t>,</a:t>
            </a:r>
            <a:r>
              <a:rPr lang="fr-CH" sz="1200" b="1" dirty="0">
                <a:latin typeface="GT Pressura Regular"/>
              </a:rPr>
              <a:t> an ihre Fähigkeiten zu glauben</a:t>
            </a:r>
            <a:r>
              <a:rPr lang="fr-CH" sz="1200" dirty="0">
                <a:latin typeface="GT Pressura Regular"/>
              </a:rPr>
              <a:t>, </a:t>
            </a:r>
            <a:r>
              <a:rPr lang="fr-CH" sz="1200" b="1" dirty="0">
                <a:latin typeface="GT Pressura Regular"/>
              </a:rPr>
              <a:t>neue Erfahrungen zu wagen </a:t>
            </a:r>
            <a:r>
              <a:rPr lang="fr-CH" sz="1200" dirty="0">
                <a:latin typeface="GT Pressura Regular"/>
              </a:rPr>
              <a:t>und zu</a:t>
            </a:r>
            <a:r>
              <a:rPr lang="fr-CH" sz="1200" b="1" dirty="0">
                <a:latin typeface="GT Pressura Regular"/>
              </a:rPr>
              <a:t> lernen, sich selbst zu vertrauen </a:t>
            </a:r>
            <a:r>
              <a:rPr lang="fr-CH" sz="1200" dirty="0">
                <a:latin typeface="GT Pressura Regular"/>
              </a:rPr>
              <a:t>und </a:t>
            </a:r>
            <a:r>
              <a:rPr lang="fr-CH" sz="1200" b="1" dirty="0">
                <a:latin typeface="GT Pressura Regular"/>
              </a:rPr>
              <a:t>sich </a:t>
            </a:r>
            <a:r>
              <a:rPr lang="fr-CH" sz="1200" b="1" dirty="0" err="1">
                <a:latin typeface="GT Pressura Regular"/>
              </a:rPr>
              <a:t>kompetent </a:t>
            </a:r>
            <a:r>
              <a:rPr lang="fr-CH" sz="1200" dirty="0">
                <a:latin typeface="GT Pressura Regular"/>
              </a:rPr>
              <a:t>zu </a:t>
            </a:r>
            <a:r>
              <a:rPr lang="fr-CH" sz="1200" b="1" dirty="0">
                <a:latin typeface="GT Pressura Regular"/>
              </a:rPr>
              <a:t>fühlen</a:t>
            </a:r>
            <a:endParaRPr lang="fr-CH" sz="1200" dirty="0">
              <a:latin typeface="GT Pressura Regular"/>
            </a:endParaRP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Sich </a:t>
            </a:r>
            <a:r>
              <a:rPr lang="fr-FR" sz="1200" kern="1200" dirty="0" err="1">
                <a:solidFill>
                  <a:schemeClr val="tx1"/>
                </a:solidFill>
                <a:effectLst/>
                <a:latin typeface="+mn-lt"/>
                <a:ea typeface="+mn-ea"/>
                <a:cs typeface="+mn-cs"/>
              </a:rPr>
              <a:t>kompetent</a:t>
            </a:r>
            <a:r>
              <a:rPr lang="fr-FR" sz="1200" kern="1200" dirty="0">
                <a:solidFill>
                  <a:schemeClr val="tx1"/>
                </a:solidFill>
                <a:effectLst/>
                <a:latin typeface="+mn-lt"/>
                <a:ea typeface="+mn-ea"/>
                <a:cs typeface="+mn-cs"/>
              </a:rPr>
              <a:t> zu fühlen bedeutet nicht nur, die Funktionsweise eines Systems zu verstehen oder über kognitives Wissen zu verfügen. Es bedeutet auch, sich auf grundlegende Lebenskompetenzen stützen zu können, um soziale Bindungen und Unterstützung aufzubauen und unser Leben selbst zu gestalten. </a:t>
            </a:r>
          </a:p>
          <a:p>
            <a:r>
              <a:rPr lang="fr-FR" sz="1200" kern="1200" dirty="0">
                <a:solidFill>
                  <a:schemeClr val="tx1"/>
                </a:solidFill>
                <a:effectLst/>
                <a:latin typeface="+mn-lt"/>
                <a:ea typeface="+mn-ea"/>
                <a:cs typeface="+mn-cs"/>
              </a:rPr>
              <a:t>Diese Kompetenzen werden als </a:t>
            </a:r>
            <a:r>
              <a:rPr lang="fr-FR" sz="1200" kern="1200" dirty="0">
                <a:solidFill>
                  <a:schemeClr val="tx1"/>
                </a:solidFill>
                <a:effectLst/>
                <a:latin typeface="+mn-lt"/>
                <a:ea typeface="+mn-ea"/>
                <a:cs typeface="+mn-cs"/>
                <a:hlinkClick r:id="rId3"/>
              </a:rPr>
              <a:t>„psychosoziale </a:t>
            </a:r>
            <a:r>
              <a:rPr lang="fr-FR" sz="1200" kern="1200" dirty="0">
                <a:solidFill>
                  <a:schemeClr val="tx1"/>
                </a:solidFill>
                <a:effectLst/>
                <a:latin typeface="+mn-lt"/>
                <a:ea typeface="+mn-ea"/>
                <a:cs typeface="+mn-cs"/>
              </a:rPr>
              <a:t>Kompetenzen“ bezeichnet:</a:t>
            </a:r>
            <a:endParaRPr lang="fr-CH" sz="12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 Probleme lösen können - Entscheidungen treffen können</a:t>
            </a:r>
            <a:endParaRPr lang="fr-CH" sz="12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 Kreatives Denken - Kritisches Denken</a:t>
            </a:r>
            <a:endParaRPr lang="fr-CH" sz="12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 Die Fähigkeit, effektiv zu kommunizieren - Die Fähigkeit, zwischenmenschliche Beziehungen zu gestalten</a:t>
            </a:r>
            <a:endParaRPr lang="fr-CH" sz="12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 Selbstbewusstsein - Empathie für andere</a:t>
            </a:r>
            <a:endParaRPr lang="fr-CH" sz="1200" kern="1200" dirty="0">
              <a:solidFill>
                <a:schemeClr val="tx1"/>
              </a:solidFill>
              <a:effectLst/>
              <a:latin typeface="+mn-lt"/>
              <a:ea typeface="+mn-ea"/>
              <a:cs typeface="+mn-cs"/>
            </a:endParaRPr>
          </a:p>
          <a:p>
            <a:pPr lvl="1"/>
            <a:r>
              <a:rPr lang="fr-FR" sz="1200" kern="1200" dirty="0">
                <a:solidFill>
                  <a:schemeClr val="tx1"/>
                </a:solidFill>
                <a:effectLst/>
                <a:latin typeface="+mn-lt"/>
                <a:ea typeface="+mn-ea"/>
                <a:cs typeface="+mn-cs"/>
              </a:rPr>
              <a:t>- Mit Stress umgehen können – Emotionen regulieren können</a:t>
            </a:r>
            <a:endParaRPr lang="fr-CH"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Diese Kompetenzen sind wichtig für die Entwicklung eines soliden Selbstwertgefühls. Wir müssen ihr Erlernen und ihre Entwicklung ein Leben lang fördern, insbesondere in der Kindheit, im Jugendalter und beim Übergang ins Erwachsenenalter. </a:t>
            </a:r>
            <a:endParaRPr lang="fr-CH" sz="1200" kern="1200" dirty="0">
              <a:solidFill>
                <a:schemeClr val="tx1"/>
              </a:solidFill>
              <a:effectLst/>
              <a:latin typeface="+mn-lt"/>
              <a:ea typeface="+mn-ea"/>
              <a:cs typeface="+mn-cs"/>
            </a:endParaRPr>
          </a:p>
          <a:p>
            <a:br>
              <a:rPr lang="fr-FR" sz="1200" b="1" kern="1200" dirty="0">
                <a:solidFill>
                  <a:schemeClr val="tx1"/>
                </a:solidFill>
                <a:effectLst/>
                <a:latin typeface="+mn-lt"/>
                <a:ea typeface="+mn-ea"/>
                <a:cs typeface="+mn-cs"/>
              </a:rPr>
            </a:br>
            <a:endParaRPr lang="fr-CH" dirty="0">
              <a:effectLst/>
            </a:endParaRPr>
          </a:p>
          <a:p>
            <a:r>
              <a:rPr lang="fr-FR" sz="1200" b="1" kern="1200" dirty="0">
                <a:solidFill>
                  <a:schemeClr val="tx1"/>
                </a:solidFill>
                <a:effectLst/>
                <a:latin typeface="+mn-lt"/>
                <a:ea typeface="+mn-ea"/>
                <a:cs typeface="+mn-cs"/>
              </a:rPr>
              <a:t> </a:t>
            </a:r>
            <a:endParaRPr lang="fr-CH" sz="1200" kern="1200" dirty="0">
              <a:solidFill>
                <a:schemeClr val="tx1"/>
              </a:solidFill>
              <a:effectLst/>
              <a:latin typeface="+mn-lt"/>
              <a:ea typeface="+mn-ea"/>
              <a:cs typeface="+mn-cs"/>
            </a:endParaRPr>
          </a:p>
          <a:p>
            <a:endParaRPr lang="fr-CH" dirty="0"/>
          </a:p>
        </p:txBody>
      </p:sp>
      <p:sp>
        <p:nvSpPr>
          <p:cNvPr id="4" name="Espace réservé du numéro de diapositive 3"/>
          <p:cNvSpPr>
            <a:spLocks noGrp="1"/>
          </p:cNvSpPr>
          <p:nvPr>
            <p:ph type="sldNum" sz="quarter" idx="5"/>
          </p:nvPr>
        </p:nvSpPr>
        <p:spPr/>
        <p:txBody>
          <a:bodyPr/>
          <a:lstStyle/>
          <a:p>
            <a:fld id="{4830CA55-32B3-407D-9C30-B00F1E110BBE}" type="slidenum">
              <a:rPr lang="fr-CH" smtClean="0"/>
              <a:t>9</a:t>
            </a:fld>
            <a:endParaRPr lang="fr-CH"/>
          </a:p>
        </p:txBody>
      </p:sp>
    </p:spTree>
    <p:extLst>
      <p:ext uri="{BB962C8B-B14F-4D97-AF65-F5344CB8AC3E}">
        <p14:creationId xmlns:p14="http://schemas.microsoft.com/office/powerpoint/2010/main" val="728945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hasCustomPrompt="1"/>
          </p:nvPr>
        </p:nvSpPr>
        <p:spPr>
          <a:xfrm>
            <a:off x="421196" y="5334154"/>
            <a:ext cx="8301608" cy="298710"/>
          </a:xfrm>
        </p:spPr>
        <p:txBody>
          <a:bodyPr>
            <a:noAutofit/>
          </a:bodyPr>
          <a:lstStyle>
            <a:lvl1pPr marL="0" marR="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a:solidFill>
                  <a:srgbClr val="004C6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Promouvoir la santé physique et mentale: Rôle des communes, automne 2024</a:t>
            </a:r>
          </a:p>
        </p:txBody>
      </p:sp>
      <p:sp>
        <p:nvSpPr>
          <p:cNvPr id="7" name="Titre 6"/>
          <p:cNvSpPr>
            <a:spLocks noGrp="1"/>
          </p:cNvSpPr>
          <p:nvPr>
            <p:ph type="title" hasCustomPrompt="1"/>
          </p:nvPr>
        </p:nvSpPr>
        <p:spPr>
          <a:xfrm>
            <a:off x="421196" y="966390"/>
            <a:ext cx="8301608" cy="1617606"/>
          </a:xfrm>
          <a:prstGeom prst="rect">
            <a:avLst/>
          </a:prstGeom>
        </p:spPr>
        <p:txBody>
          <a:bodyPr/>
          <a:lstStyle>
            <a:lvl1pPr>
              <a:defRPr sz="4200">
                <a:solidFill>
                  <a:srgbClr val="004C6C"/>
                </a:solidFill>
                <a:latin typeface="Verdana" panose="020B0604030504040204" pitchFamily="34" charset="0"/>
                <a:ea typeface="Verdana" panose="020B0604030504040204" pitchFamily="34" charset="0"/>
                <a:cs typeface="Verdana" panose="020B0604030504040204" pitchFamily="34" charset="0"/>
              </a:defRPr>
            </a:lvl1pPr>
          </a:lstStyle>
          <a:p>
            <a:r>
              <a:rPr lang="fr-FR"/>
              <a:t>Titre de la présentation</a:t>
            </a:r>
            <a:br>
              <a:rPr lang="fr-FR"/>
            </a:br>
            <a:r>
              <a:rPr lang="fr-FR"/>
              <a:t>et détails</a:t>
            </a:r>
            <a:endParaRPr lang="fr-CH"/>
          </a:p>
        </p:txBody>
      </p:sp>
      <p:sp>
        <p:nvSpPr>
          <p:cNvPr id="11" name="Espace réservé de la date 3">
            <a:extLst>
              <a:ext uri="{FF2B5EF4-FFF2-40B4-BE49-F238E27FC236}">
                <a16:creationId xmlns:a16="http://schemas.microsoft.com/office/drawing/2014/main" id="{EBABA47A-CA33-C205-152D-272A5821525D}"/>
              </a:ext>
            </a:extLst>
          </p:cNvPr>
          <p:cNvSpPr>
            <a:spLocks noGrp="1"/>
          </p:cNvSpPr>
          <p:nvPr>
            <p:ph type="dt" sz="half" idx="2"/>
          </p:nvPr>
        </p:nvSpPr>
        <p:spPr>
          <a:xfrm>
            <a:off x="439335" y="6381328"/>
            <a:ext cx="946448" cy="246221"/>
          </a:xfrm>
          <a:prstGeom prst="rect">
            <a:avLst/>
          </a:prstGeom>
        </p:spPr>
        <p:txBody>
          <a:bodyPr vert="horz" lIns="0" tIns="45720" rIns="90000" bIns="45720" rtlCol="0" anchor="ctr">
            <a:spAutoFit/>
          </a:bodyPr>
          <a:lstStyle>
            <a:lvl1pPr algn="l">
              <a:defRPr sz="1000" baseline="0">
                <a:solidFill>
                  <a:srgbClr val="949494"/>
                </a:solidFill>
              </a:defRPr>
            </a:lvl1pPr>
          </a:lstStyle>
          <a:p>
            <a:r>
              <a:rPr lang="fr-FR"/>
              <a:t>Date</a:t>
            </a:r>
            <a:endParaRPr lang="fr-CH"/>
          </a:p>
        </p:txBody>
      </p:sp>
      <p:sp>
        <p:nvSpPr>
          <p:cNvPr id="12" name="Espace réservé du numéro de diapositive 5">
            <a:extLst>
              <a:ext uri="{FF2B5EF4-FFF2-40B4-BE49-F238E27FC236}">
                <a16:creationId xmlns:a16="http://schemas.microsoft.com/office/drawing/2014/main" id="{9DBCD638-2A11-2D42-F47A-7DFEC533564F}"/>
              </a:ext>
            </a:extLst>
          </p:cNvPr>
          <p:cNvSpPr>
            <a:spLocks noGrp="1"/>
          </p:cNvSpPr>
          <p:nvPr>
            <p:ph type="sldNum" sz="quarter" idx="4"/>
          </p:nvPr>
        </p:nvSpPr>
        <p:spPr>
          <a:xfrm>
            <a:off x="1385783" y="6381327"/>
            <a:ext cx="1458025" cy="246221"/>
          </a:xfrm>
          <a:prstGeom prst="rect">
            <a:avLst/>
          </a:prstGeom>
        </p:spPr>
        <p:txBody>
          <a:bodyPr vert="horz" wrap="square" lIns="91440" tIns="45720" rIns="0" bIns="45720" rtlCol="0" anchor="ctr" anchorCtr="0">
            <a:spAutoFit/>
          </a:bodyPr>
          <a:lstStyle>
            <a:lvl1pPr algn="l">
              <a:defRPr sz="1000" baseline="0">
                <a:solidFill>
                  <a:srgbClr val="949494"/>
                </a:solidFill>
              </a:defRPr>
            </a:lvl1pPr>
          </a:lstStyle>
          <a:p>
            <a:endParaRPr lang="fr-CH"/>
          </a:p>
        </p:txBody>
      </p:sp>
      <p:sp>
        <p:nvSpPr>
          <p:cNvPr id="20" name="Sous-titre 2">
            <a:extLst>
              <a:ext uri="{FF2B5EF4-FFF2-40B4-BE49-F238E27FC236}">
                <a16:creationId xmlns:a16="http://schemas.microsoft.com/office/drawing/2014/main" id="{375BF932-FE70-42C6-170D-5F794ADBE76D}"/>
              </a:ext>
            </a:extLst>
          </p:cNvPr>
          <p:cNvSpPr txBox="1">
            <a:spLocks/>
          </p:cNvSpPr>
          <p:nvPr userDrawn="1"/>
        </p:nvSpPr>
        <p:spPr>
          <a:xfrm>
            <a:off x="421196" y="5730404"/>
            <a:ext cx="8301608" cy="567359"/>
          </a:xfrm>
          <a:prstGeom prst="rect">
            <a:avLst/>
          </a:prstGeom>
        </p:spPr>
        <p:txBody>
          <a:bodyPr vert="horz" lIns="91440" tIns="45720" rIns="91440" bIns="45720" rtlCol="0">
            <a:noAutofit/>
          </a:bodyPr>
          <a:lstStyle>
            <a:lvl1pPr marL="0" marR="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sz="140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spcBef>
                <a:spcPct val="20000"/>
              </a:spcBef>
              <a:buFont typeface="Arial" panose="020B0604020202020204" pitchFamily="34" charset="0"/>
              <a:buNone/>
              <a:defRPr sz="26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3pPr>
            <a:lvl4pPr marL="1371600" indent="0" algn="ctr" defTabSz="914400" rtl="0" eaLnBrk="1" latinLnBrk="0" hangingPunct="1">
              <a:spcBef>
                <a:spcPct val="20000"/>
              </a:spcBef>
              <a:buFont typeface="Arial" panose="020B0604020202020204" pitchFamily="34" charset="0"/>
              <a:buNone/>
              <a:defRPr sz="16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4pPr>
            <a:lvl5pPr marL="1828800" indent="0" algn="ctr" defTabSz="914400" rtl="0" eaLnBrk="1" latinLnBrk="0" hangingPunct="1">
              <a:spcBef>
                <a:spcPct val="20000"/>
              </a:spcBef>
              <a:buFont typeface="Arial" panose="020B0604020202020204" pitchFamily="34" charset="0"/>
              <a:buNone/>
              <a:defRPr sz="1400" kern="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fr-FR" sz="1200">
                <a:solidFill>
                  <a:srgbClr val="004C6C"/>
                </a:solidFill>
              </a:rPr>
              <a:t>Alexia Fournier Fall, PhD </a:t>
            </a:r>
            <a:br>
              <a:rPr lang="fr-FR" sz="1200"/>
            </a:br>
            <a:r>
              <a:rPr lang="fr-FR" sz="1200">
                <a:solidFill>
                  <a:schemeClr val="bg1"/>
                </a:solidFill>
              </a:rPr>
              <a:t>Commission de prévention et de promotion de la santé des cantons latins </a:t>
            </a:r>
            <a:endParaRPr lang="fr-CH" sz="1200">
              <a:solidFill>
                <a:schemeClr val="bg1"/>
              </a:solidFill>
            </a:endParaRPr>
          </a:p>
        </p:txBody>
      </p:sp>
    </p:spTree>
    <p:extLst>
      <p:ext uri="{BB962C8B-B14F-4D97-AF65-F5344CB8AC3E}">
        <p14:creationId xmlns:p14="http://schemas.microsoft.com/office/powerpoint/2010/main" val="1710550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57200" y="2348880"/>
            <a:ext cx="8208912" cy="3600400"/>
          </a:xfrm>
        </p:spPr>
        <p:txBody>
          <a:bodyPr lIns="0"/>
          <a:lstStyle>
            <a:lvl1pPr marL="0" indent="0">
              <a:buFontTx/>
              <a:buNone/>
              <a:defRPr/>
            </a:lvl1pPr>
            <a:lvl2pPr marL="358775" indent="-349250">
              <a:buFont typeface="Courier New" panose="02070309020205020404" pitchFamily="49" charset="0"/>
              <a:buChar char="o"/>
              <a:tabLst/>
              <a:defRPr/>
            </a:lvl2pPr>
            <a:lvl3pPr marL="719138" indent="-317500">
              <a:buFont typeface="Arial" panose="020B0604020202020204" pitchFamily="34" charset="0"/>
              <a:buChar char="•"/>
              <a:tabLst/>
              <a:defRPr/>
            </a:lvl3pPr>
            <a:lvl4pPr marL="1025525" indent="-306388">
              <a:tabLst/>
              <a:defRPr/>
            </a:lvl4pPr>
          </a:lstStyle>
          <a:p>
            <a:pPr lvl="0"/>
            <a:r>
              <a:rPr lang="fr-FR"/>
              <a:t>Sous-titre, image, texte…</a:t>
            </a:r>
          </a:p>
        </p:txBody>
      </p:sp>
      <p:sp>
        <p:nvSpPr>
          <p:cNvPr id="8" name="Titre 7"/>
          <p:cNvSpPr>
            <a:spLocks noGrp="1"/>
          </p:cNvSpPr>
          <p:nvPr>
            <p:ph type="title" hasCustomPrompt="1"/>
          </p:nvPr>
        </p:nvSpPr>
        <p:spPr>
          <a:xfrm>
            <a:off x="457200" y="1268760"/>
            <a:ext cx="8229600" cy="792088"/>
          </a:xfrm>
          <a:prstGeom prst="rect">
            <a:avLst/>
          </a:prstGeom>
        </p:spPr>
        <p:txBody>
          <a:bodyPr lIns="0"/>
          <a:lstStyle>
            <a:lvl1pPr algn="l">
              <a:defRPr sz="3600">
                <a:solidFill>
                  <a:srgbClr val="004C6C"/>
                </a:solidFill>
                <a:latin typeface="Verdana" panose="020B0604030504040204" pitchFamily="34" charset="0"/>
                <a:ea typeface="Verdana" panose="020B0604030504040204" pitchFamily="34" charset="0"/>
                <a:cs typeface="Verdana" panose="020B0604030504040204" pitchFamily="34" charset="0"/>
              </a:defRPr>
            </a:lvl1pPr>
          </a:lstStyle>
          <a:p>
            <a:r>
              <a:rPr lang="fr-FR"/>
              <a:t>Titre – Sujet</a:t>
            </a:r>
            <a:endParaRPr lang="fr-CH"/>
          </a:p>
        </p:txBody>
      </p:sp>
      <p:sp>
        <p:nvSpPr>
          <p:cNvPr id="2" name="Espace réservé de la date 3">
            <a:extLst>
              <a:ext uri="{FF2B5EF4-FFF2-40B4-BE49-F238E27FC236}">
                <a16:creationId xmlns:a16="http://schemas.microsoft.com/office/drawing/2014/main" id="{6F5CC516-CC3A-F740-9B95-1DE51ACB1A76}"/>
              </a:ext>
            </a:extLst>
          </p:cNvPr>
          <p:cNvSpPr>
            <a:spLocks noGrp="1"/>
          </p:cNvSpPr>
          <p:nvPr>
            <p:ph type="dt" sz="half" idx="2"/>
          </p:nvPr>
        </p:nvSpPr>
        <p:spPr>
          <a:xfrm>
            <a:off x="439335" y="6381328"/>
            <a:ext cx="946448" cy="246221"/>
          </a:xfrm>
          <a:prstGeom prst="rect">
            <a:avLst/>
          </a:prstGeom>
        </p:spPr>
        <p:txBody>
          <a:bodyPr vert="horz" lIns="0" tIns="45720" rIns="90000" bIns="45720" rtlCol="0" anchor="ctr">
            <a:spAutoFit/>
          </a:bodyPr>
          <a:lstStyle>
            <a:lvl1pPr algn="l">
              <a:defRPr sz="1000" baseline="0">
                <a:solidFill>
                  <a:srgbClr val="949494"/>
                </a:solidFill>
              </a:defRPr>
            </a:lvl1pPr>
          </a:lstStyle>
          <a:p>
            <a:r>
              <a:rPr lang="fr-FR"/>
              <a:t>Date</a:t>
            </a:r>
            <a:endParaRPr lang="fr-CH"/>
          </a:p>
        </p:txBody>
      </p:sp>
      <p:sp>
        <p:nvSpPr>
          <p:cNvPr id="7" name="Espace réservé du numéro de diapositive 5">
            <a:extLst>
              <a:ext uri="{FF2B5EF4-FFF2-40B4-BE49-F238E27FC236}">
                <a16:creationId xmlns:a16="http://schemas.microsoft.com/office/drawing/2014/main" id="{40F20D14-AF8E-2A23-605B-20E929D0B97E}"/>
              </a:ext>
            </a:extLst>
          </p:cNvPr>
          <p:cNvSpPr>
            <a:spLocks noGrp="1"/>
          </p:cNvSpPr>
          <p:nvPr>
            <p:ph type="sldNum" sz="quarter" idx="4"/>
          </p:nvPr>
        </p:nvSpPr>
        <p:spPr>
          <a:xfrm>
            <a:off x="1385783" y="6381327"/>
            <a:ext cx="1458025" cy="246221"/>
          </a:xfrm>
          <a:prstGeom prst="rect">
            <a:avLst/>
          </a:prstGeom>
        </p:spPr>
        <p:txBody>
          <a:bodyPr vert="horz" wrap="square" lIns="91440" tIns="45720" rIns="0" bIns="45720" rtlCol="0" anchor="ctr" anchorCtr="0">
            <a:spAutoFit/>
          </a:bodyPr>
          <a:lstStyle>
            <a:lvl1pPr algn="l">
              <a:defRPr sz="1000" baseline="0">
                <a:solidFill>
                  <a:srgbClr val="949494"/>
                </a:solidFill>
              </a:defRPr>
            </a:lvl1pPr>
          </a:lstStyle>
          <a:p>
            <a:endParaRPr lang="fr-CH"/>
          </a:p>
        </p:txBody>
      </p:sp>
    </p:spTree>
    <p:extLst>
      <p:ext uri="{BB962C8B-B14F-4D97-AF65-F5344CB8AC3E}">
        <p14:creationId xmlns:p14="http://schemas.microsoft.com/office/powerpoint/2010/main" val="2970879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57200" y="2348880"/>
            <a:ext cx="8208912" cy="3600400"/>
          </a:xfrm>
        </p:spPr>
        <p:txBody>
          <a:bodyPr lIns="0"/>
          <a:lstStyle>
            <a:lvl1pPr marL="0" indent="0">
              <a:buFontTx/>
              <a:buNone/>
              <a:defRPr/>
            </a:lvl1pPr>
            <a:lvl2pPr marL="358775" indent="-349250">
              <a:buFont typeface="Courier New" panose="02070309020205020404" pitchFamily="49" charset="0"/>
              <a:buChar char="o"/>
              <a:tabLst/>
              <a:defRPr/>
            </a:lvl2pPr>
            <a:lvl3pPr marL="719138" indent="-317500">
              <a:buFont typeface="Arial" panose="020B0604020202020204" pitchFamily="34" charset="0"/>
              <a:buChar char="•"/>
              <a:tabLst/>
              <a:defRPr/>
            </a:lvl3pPr>
            <a:lvl4pPr marL="1025525" indent="-306388">
              <a:tabLst/>
              <a:defRPr/>
            </a:lvl4pPr>
          </a:lstStyle>
          <a:p>
            <a:pPr lvl="0"/>
            <a:r>
              <a:rPr lang="fr-FR"/>
              <a:t>Sous-titre</a:t>
            </a:r>
          </a:p>
          <a:p>
            <a:pPr lvl="1"/>
            <a:r>
              <a:rPr lang="fr-FR"/>
              <a:t>Deuxième niveau</a:t>
            </a:r>
          </a:p>
          <a:p>
            <a:pPr lvl="2"/>
            <a:r>
              <a:rPr lang="fr-FR"/>
              <a:t>Troisième niveau</a:t>
            </a:r>
          </a:p>
          <a:p>
            <a:pPr lvl="3"/>
            <a:r>
              <a:rPr lang="fr-FR"/>
              <a:t>Quatrième niveau</a:t>
            </a:r>
          </a:p>
        </p:txBody>
      </p:sp>
      <p:sp>
        <p:nvSpPr>
          <p:cNvPr id="8" name="Titre 7"/>
          <p:cNvSpPr>
            <a:spLocks noGrp="1"/>
          </p:cNvSpPr>
          <p:nvPr>
            <p:ph type="title" hasCustomPrompt="1"/>
          </p:nvPr>
        </p:nvSpPr>
        <p:spPr>
          <a:xfrm>
            <a:off x="457200" y="1268760"/>
            <a:ext cx="8229600" cy="792088"/>
          </a:xfrm>
          <a:prstGeom prst="rect">
            <a:avLst/>
          </a:prstGeom>
        </p:spPr>
        <p:txBody>
          <a:bodyPr lIns="0"/>
          <a:lstStyle>
            <a:lvl1pPr algn="l">
              <a:defRPr sz="3600">
                <a:solidFill>
                  <a:srgbClr val="004C6C"/>
                </a:solidFill>
                <a:latin typeface="Verdana" panose="020B0604030504040204" pitchFamily="34" charset="0"/>
                <a:ea typeface="Verdana" panose="020B0604030504040204" pitchFamily="34" charset="0"/>
                <a:cs typeface="Verdana" panose="020B0604030504040204" pitchFamily="34" charset="0"/>
              </a:defRPr>
            </a:lvl1pPr>
          </a:lstStyle>
          <a:p>
            <a:r>
              <a:rPr lang="fr-FR"/>
              <a:t>Titre – Sujet</a:t>
            </a:r>
            <a:endParaRPr lang="fr-CH"/>
          </a:p>
        </p:txBody>
      </p:sp>
      <p:sp>
        <p:nvSpPr>
          <p:cNvPr id="2" name="Espace réservé de la date 3">
            <a:extLst>
              <a:ext uri="{FF2B5EF4-FFF2-40B4-BE49-F238E27FC236}">
                <a16:creationId xmlns:a16="http://schemas.microsoft.com/office/drawing/2014/main" id="{6F5CC516-CC3A-F740-9B95-1DE51ACB1A76}"/>
              </a:ext>
            </a:extLst>
          </p:cNvPr>
          <p:cNvSpPr>
            <a:spLocks noGrp="1"/>
          </p:cNvSpPr>
          <p:nvPr>
            <p:ph type="dt" sz="half" idx="2"/>
          </p:nvPr>
        </p:nvSpPr>
        <p:spPr>
          <a:xfrm>
            <a:off x="439335" y="6381328"/>
            <a:ext cx="946448" cy="246221"/>
          </a:xfrm>
          <a:prstGeom prst="rect">
            <a:avLst/>
          </a:prstGeom>
        </p:spPr>
        <p:txBody>
          <a:bodyPr vert="horz" lIns="0" tIns="45720" rIns="90000" bIns="45720" rtlCol="0" anchor="ctr">
            <a:spAutoFit/>
          </a:bodyPr>
          <a:lstStyle>
            <a:lvl1pPr algn="l">
              <a:defRPr sz="1000" baseline="0">
                <a:solidFill>
                  <a:srgbClr val="949494"/>
                </a:solidFill>
              </a:defRPr>
            </a:lvl1pPr>
          </a:lstStyle>
          <a:p>
            <a:r>
              <a:rPr lang="fr-FR"/>
              <a:t>Date</a:t>
            </a:r>
            <a:endParaRPr lang="fr-CH"/>
          </a:p>
        </p:txBody>
      </p:sp>
      <p:sp>
        <p:nvSpPr>
          <p:cNvPr id="7" name="Espace réservé du numéro de diapositive 5">
            <a:extLst>
              <a:ext uri="{FF2B5EF4-FFF2-40B4-BE49-F238E27FC236}">
                <a16:creationId xmlns:a16="http://schemas.microsoft.com/office/drawing/2014/main" id="{40F20D14-AF8E-2A23-605B-20E929D0B97E}"/>
              </a:ext>
            </a:extLst>
          </p:cNvPr>
          <p:cNvSpPr>
            <a:spLocks noGrp="1"/>
          </p:cNvSpPr>
          <p:nvPr>
            <p:ph type="sldNum" sz="quarter" idx="4"/>
          </p:nvPr>
        </p:nvSpPr>
        <p:spPr>
          <a:xfrm>
            <a:off x="1385783" y="6381327"/>
            <a:ext cx="1458025" cy="246221"/>
          </a:xfrm>
          <a:prstGeom prst="rect">
            <a:avLst/>
          </a:prstGeom>
        </p:spPr>
        <p:txBody>
          <a:bodyPr vert="horz" wrap="square" lIns="91440" tIns="45720" rIns="0" bIns="45720" rtlCol="0" anchor="ctr" anchorCtr="0">
            <a:spAutoFit/>
          </a:bodyPr>
          <a:lstStyle>
            <a:lvl1pPr algn="l">
              <a:defRPr sz="1000" baseline="0">
                <a:solidFill>
                  <a:srgbClr val="949494"/>
                </a:solidFill>
              </a:defRPr>
            </a:lvl1pPr>
          </a:lstStyle>
          <a:p>
            <a:endParaRPr lang="fr-CH"/>
          </a:p>
        </p:txBody>
      </p:sp>
    </p:spTree>
    <p:extLst>
      <p:ext uri="{BB962C8B-B14F-4D97-AF65-F5344CB8AC3E}">
        <p14:creationId xmlns:p14="http://schemas.microsoft.com/office/powerpoint/2010/main" val="710716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2" name="Espace réservé du contenu 2">
            <a:extLst>
              <a:ext uri="{FF2B5EF4-FFF2-40B4-BE49-F238E27FC236}">
                <a16:creationId xmlns:a16="http://schemas.microsoft.com/office/drawing/2014/main" id="{67B5FDDF-53E1-FF18-99CE-55B381A90E53}"/>
              </a:ext>
            </a:extLst>
          </p:cNvPr>
          <p:cNvSpPr>
            <a:spLocks noGrp="1"/>
          </p:cNvSpPr>
          <p:nvPr>
            <p:ph idx="1" hasCustomPrompt="1"/>
          </p:nvPr>
        </p:nvSpPr>
        <p:spPr>
          <a:xfrm>
            <a:off x="477888" y="2348880"/>
            <a:ext cx="3950096" cy="3600400"/>
          </a:xfrm>
        </p:spPr>
        <p:txBody>
          <a:bodyPr lIns="0"/>
          <a:lstStyle>
            <a:lvl1pPr marL="0" indent="0">
              <a:buFontTx/>
              <a:buNone/>
              <a:defRPr/>
            </a:lvl1pPr>
            <a:lvl2pPr marL="358775" indent="-349250">
              <a:buFont typeface="Courier New" panose="02070309020205020404" pitchFamily="49" charset="0"/>
              <a:buChar char="o"/>
              <a:tabLst/>
              <a:defRPr/>
            </a:lvl2pPr>
            <a:lvl3pPr marL="719138" indent="-317500">
              <a:buFont typeface="Arial" panose="020B0604020202020204" pitchFamily="34" charset="0"/>
              <a:buChar char="•"/>
              <a:tabLst/>
              <a:defRPr/>
            </a:lvl3pPr>
            <a:lvl4pPr marL="1025525" indent="-306388">
              <a:tabLst/>
              <a:defRPr/>
            </a:lvl4pPr>
          </a:lstStyle>
          <a:p>
            <a:pPr lvl="0"/>
            <a:r>
              <a:rPr lang="fr-FR"/>
              <a:t>Sous-titre</a:t>
            </a:r>
          </a:p>
          <a:p>
            <a:pPr lvl="1"/>
            <a:r>
              <a:rPr lang="fr-FR"/>
              <a:t>Deuxième niveau</a:t>
            </a:r>
          </a:p>
          <a:p>
            <a:pPr lvl="2"/>
            <a:r>
              <a:rPr lang="fr-FR"/>
              <a:t>Troisième niveau</a:t>
            </a:r>
          </a:p>
          <a:p>
            <a:pPr lvl="3"/>
            <a:r>
              <a:rPr lang="fr-FR"/>
              <a:t>Quatrième niveau</a:t>
            </a:r>
          </a:p>
        </p:txBody>
      </p:sp>
      <p:sp>
        <p:nvSpPr>
          <p:cNvPr id="8" name="Espace réservé du contenu 2">
            <a:extLst>
              <a:ext uri="{FF2B5EF4-FFF2-40B4-BE49-F238E27FC236}">
                <a16:creationId xmlns:a16="http://schemas.microsoft.com/office/drawing/2014/main" id="{FC12440A-1241-5DBC-2940-41850F14F3E0}"/>
              </a:ext>
            </a:extLst>
          </p:cNvPr>
          <p:cNvSpPr>
            <a:spLocks noGrp="1"/>
          </p:cNvSpPr>
          <p:nvPr>
            <p:ph idx="13" hasCustomPrompt="1"/>
          </p:nvPr>
        </p:nvSpPr>
        <p:spPr>
          <a:xfrm>
            <a:off x="4716016" y="2348880"/>
            <a:ext cx="3950096" cy="3600400"/>
          </a:xfrm>
        </p:spPr>
        <p:txBody>
          <a:bodyPr lIns="0"/>
          <a:lstStyle>
            <a:lvl1pPr marL="0" indent="0">
              <a:buFontTx/>
              <a:buNone/>
              <a:defRPr/>
            </a:lvl1pPr>
            <a:lvl2pPr marL="358775" indent="-349250">
              <a:buFont typeface="Courier New" panose="02070309020205020404" pitchFamily="49" charset="0"/>
              <a:buChar char="o"/>
              <a:tabLst/>
              <a:defRPr/>
            </a:lvl2pPr>
            <a:lvl3pPr marL="719138" indent="-317500">
              <a:buFont typeface="Arial" panose="020B0604020202020204" pitchFamily="34" charset="0"/>
              <a:buChar char="•"/>
              <a:tabLst/>
              <a:defRPr/>
            </a:lvl3pPr>
            <a:lvl4pPr marL="1025525" indent="-306388">
              <a:tabLst/>
              <a:defRPr/>
            </a:lvl4pPr>
          </a:lstStyle>
          <a:p>
            <a:pPr lvl="0"/>
            <a:r>
              <a:rPr lang="fr-FR"/>
              <a:t>Sous-titre</a:t>
            </a:r>
          </a:p>
          <a:p>
            <a:pPr lvl="1"/>
            <a:r>
              <a:rPr lang="fr-FR"/>
              <a:t>Deuxième niveau</a:t>
            </a:r>
          </a:p>
          <a:p>
            <a:pPr lvl="2"/>
            <a:r>
              <a:rPr lang="fr-FR"/>
              <a:t>Troisième niveau</a:t>
            </a:r>
          </a:p>
          <a:p>
            <a:pPr lvl="3"/>
            <a:r>
              <a:rPr lang="fr-FR"/>
              <a:t>Quatrième niveau</a:t>
            </a:r>
          </a:p>
        </p:txBody>
      </p:sp>
      <p:sp>
        <p:nvSpPr>
          <p:cNvPr id="9" name="Titre 7">
            <a:extLst>
              <a:ext uri="{FF2B5EF4-FFF2-40B4-BE49-F238E27FC236}">
                <a16:creationId xmlns:a16="http://schemas.microsoft.com/office/drawing/2014/main" id="{54ABC763-5EE6-8E01-46B2-9C6BF1AFF1A1}"/>
              </a:ext>
            </a:extLst>
          </p:cNvPr>
          <p:cNvSpPr>
            <a:spLocks noGrp="1"/>
          </p:cNvSpPr>
          <p:nvPr>
            <p:ph type="title" hasCustomPrompt="1"/>
          </p:nvPr>
        </p:nvSpPr>
        <p:spPr>
          <a:xfrm>
            <a:off x="457200" y="1268760"/>
            <a:ext cx="8229600" cy="792088"/>
          </a:xfrm>
          <a:prstGeom prst="rect">
            <a:avLst/>
          </a:prstGeom>
        </p:spPr>
        <p:txBody>
          <a:bodyPr lIns="0"/>
          <a:lstStyle>
            <a:lvl1pPr algn="l">
              <a:defRPr sz="3600">
                <a:solidFill>
                  <a:srgbClr val="004C6C"/>
                </a:solidFill>
                <a:latin typeface="Verdana" panose="020B0604030504040204" pitchFamily="34" charset="0"/>
                <a:ea typeface="Verdana" panose="020B0604030504040204" pitchFamily="34" charset="0"/>
                <a:cs typeface="Verdana" panose="020B0604030504040204" pitchFamily="34" charset="0"/>
              </a:defRPr>
            </a:lvl1pPr>
          </a:lstStyle>
          <a:p>
            <a:r>
              <a:rPr lang="fr-FR"/>
              <a:t>Titre – Sujet</a:t>
            </a:r>
            <a:endParaRPr lang="fr-CH"/>
          </a:p>
        </p:txBody>
      </p:sp>
      <p:sp>
        <p:nvSpPr>
          <p:cNvPr id="11" name="Espace réservé de la date 3">
            <a:extLst>
              <a:ext uri="{FF2B5EF4-FFF2-40B4-BE49-F238E27FC236}">
                <a16:creationId xmlns:a16="http://schemas.microsoft.com/office/drawing/2014/main" id="{40AF0DF1-D380-D079-8C52-5717ADBCF67B}"/>
              </a:ext>
            </a:extLst>
          </p:cNvPr>
          <p:cNvSpPr>
            <a:spLocks noGrp="1"/>
          </p:cNvSpPr>
          <p:nvPr>
            <p:ph type="dt" sz="half" idx="2"/>
          </p:nvPr>
        </p:nvSpPr>
        <p:spPr>
          <a:xfrm>
            <a:off x="439335" y="6381328"/>
            <a:ext cx="946448" cy="246221"/>
          </a:xfrm>
          <a:prstGeom prst="rect">
            <a:avLst/>
          </a:prstGeom>
        </p:spPr>
        <p:txBody>
          <a:bodyPr vert="horz" lIns="0" tIns="45720" rIns="90000" bIns="45720" rtlCol="0" anchor="ctr">
            <a:spAutoFit/>
          </a:bodyPr>
          <a:lstStyle>
            <a:lvl1pPr algn="l">
              <a:defRPr sz="1000" baseline="0">
                <a:solidFill>
                  <a:srgbClr val="949494"/>
                </a:solidFill>
              </a:defRPr>
            </a:lvl1pPr>
          </a:lstStyle>
          <a:p>
            <a:r>
              <a:rPr lang="fr-FR"/>
              <a:t>Date</a:t>
            </a:r>
            <a:endParaRPr lang="fr-CH"/>
          </a:p>
        </p:txBody>
      </p:sp>
      <p:sp>
        <p:nvSpPr>
          <p:cNvPr id="12" name="Espace réservé du numéro de diapositive 5">
            <a:extLst>
              <a:ext uri="{FF2B5EF4-FFF2-40B4-BE49-F238E27FC236}">
                <a16:creationId xmlns:a16="http://schemas.microsoft.com/office/drawing/2014/main" id="{4FC85DAC-6EB2-757D-0559-E1B58A003872}"/>
              </a:ext>
            </a:extLst>
          </p:cNvPr>
          <p:cNvSpPr>
            <a:spLocks noGrp="1"/>
          </p:cNvSpPr>
          <p:nvPr>
            <p:ph type="sldNum" sz="quarter" idx="4"/>
          </p:nvPr>
        </p:nvSpPr>
        <p:spPr>
          <a:xfrm>
            <a:off x="1385783" y="6381327"/>
            <a:ext cx="1458025" cy="246221"/>
          </a:xfrm>
          <a:prstGeom prst="rect">
            <a:avLst/>
          </a:prstGeom>
        </p:spPr>
        <p:txBody>
          <a:bodyPr vert="horz" wrap="square" lIns="91440" tIns="45720" rIns="0" bIns="45720" rtlCol="0" anchor="ctr" anchorCtr="0">
            <a:spAutoFit/>
          </a:bodyPr>
          <a:lstStyle>
            <a:lvl1pPr algn="l">
              <a:defRPr sz="1000" baseline="0">
                <a:solidFill>
                  <a:srgbClr val="949494"/>
                </a:solidFill>
              </a:defRPr>
            </a:lvl1pPr>
          </a:lstStyle>
          <a:p>
            <a:endParaRPr lang="fr-CH"/>
          </a:p>
        </p:txBody>
      </p:sp>
    </p:spTree>
    <p:extLst>
      <p:ext uri="{BB962C8B-B14F-4D97-AF65-F5344CB8AC3E}">
        <p14:creationId xmlns:p14="http://schemas.microsoft.com/office/powerpoint/2010/main" val="1844737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5" name="Espace réservé de la date 3">
            <a:extLst>
              <a:ext uri="{FF2B5EF4-FFF2-40B4-BE49-F238E27FC236}">
                <a16:creationId xmlns:a16="http://schemas.microsoft.com/office/drawing/2014/main" id="{9400F992-41E4-8AD4-989E-885A943DAF84}"/>
              </a:ext>
            </a:extLst>
          </p:cNvPr>
          <p:cNvSpPr>
            <a:spLocks noGrp="1"/>
          </p:cNvSpPr>
          <p:nvPr>
            <p:ph type="dt" sz="half" idx="2"/>
          </p:nvPr>
        </p:nvSpPr>
        <p:spPr>
          <a:xfrm>
            <a:off x="439335" y="6381328"/>
            <a:ext cx="946448" cy="246221"/>
          </a:xfrm>
          <a:prstGeom prst="rect">
            <a:avLst/>
          </a:prstGeom>
        </p:spPr>
        <p:txBody>
          <a:bodyPr vert="horz" lIns="0" tIns="45720" rIns="90000" bIns="45720" rtlCol="0" anchor="ctr">
            <a:spAutoFit/>
          </a:bodyPr>
          <a:lstStyle>
            <a:lvl1pPr algn="l">
              <a:defRPr sz="1000" baseline="0">
                <a:solidFill>
                  <a:srgbClr val="949494"/>
                </a:solidFill>
              </a:defRPr>
            </a:lvl1pPr>
          </a:lstStyle>
          <a:p>
            <a:r>
              <a:rPr lang="fr-FR"/>
              <a:t>Date</a:t>
            </a:r>
            <a:endParaRPr lang="fr-CH"/>
          </a:p>
        </p:txBody>
      </p:sp>
      <p:sp>
        <p:nvSpPr>
          <p:cNvPr id="6" name="Espace réservé du numéro de diapositive 5">
            <a:extLst>
              <a:ext uri="{FF2B5EF4-FFF2-40B4-BE49-F238E27FC236}">
                <a16:creationId xmlns:a16="http://schemas.microsoft.com/office/drawing/2014/main" id="{C1E6C113-E2A5-1912-1FF7-B061B750272D}"/>
              </a:ext>
            </a:extLst>
          </p:cNvPr>
          <p:cNvSpPr>
            <a:spLocks noGrp="1"/>
          </p:cNvSpPr>
          <p:nvPr>
            <p:ph type="sldNum" sz="quarter" idx="4"/>
          </p:nvPr>
        </p:nvSpPr>
        <p:spPr>
          <a:xfrm>
            <a:off x="1385783" y="6381327"/>
            <a:ext cx="1458025" cy="246221"/>
          </a:xfrm>
          <a:prstGeom prst="rect">
            <a:avLst/>
          </a:prstGeom>
        </p:spPr>
        <p:txBody>
          <a:bodyPr vert="horz" wrap="square" lIns="91440" tIns="45720" rIns="0" bIns="45720" rtlCol="0" anchor="ctr" anchorCtr="0">
            <a:spAutoFit/>
          </a:bodyPr>
          <a:lstStyle>
            <a:lvl1pPr algn="l">
              <a:defRPr sz="1000" baseline="0">
                <a:solidFill>
                  <a:srgbClr val="949494"/>
                </a:solidFill>
              </a:defRPr>
            </a:lvl1pPr>
          </a:lstStyle>
          <a:p>
            <a:endParaRPr lang="fr-CH"/>
          </a:p>
        </p:txBody>
      </p:sp>
      <p:sp>
        <p:nvSpPr>
          <p:cNvPr id="8" name="Titre 7">
            <a:extLst>
              <a:ext uri="{FF2B5EF4-FFF2-40B4-BE49-F238E27FC236}">
                <a16:creationId xmlns:a16="http://schemas.microsoft.com/office/drawing/2014/main" id="{CF1F1772-54DD-517E-542F-0B5042E6F27E}"/>
              </a:ext>
            </a:extLst>
          </p:cNvPr>
          <p:cNvSpPr>
            <a:spLocks noGrp="1"/>
          </p:cNvSpPr>
          <p:nvPr>
            <p:ph type="title" hasCustomPrompt="1"/>
          </p:nvPr>
        </p:nvSpPr>
        <p:spPr>
          <a:xfrm>
            <a:off x="457200" y="1268760"/>
            <a:ext cx="8229600" cy="792088"/>
          </a:xfrm>
          <a:prstGeom prst="rect">
            <a:avLst/>
          </a:prstGeom>
        </p:spPr>
        <p:txBody>
          <a:bodyPr lIns="0"/>
          <a:lstStyle>
            <a:lvl1pPr algn="l">
              <a:defRPr sz="3600">
                <a:solidFill>
                  <a:srgbClr val="004C6C"/>
                </a:solidFill>
                <a:latin typeface="Verdana" panose="020B0604030504040204" pitchFamily="34" charset="0"/>
                <a:ea typeface="Verdana" panose="020B0604030504040204" pitchFamily="34" charset="0"/>
                <a:cs typeface="Verdana" panose="020B0604030504040204" pitchFamily="34" charset="0"/>
              </a:defRPr>
            </a:lvl1pPr>
          </a:lstStyle>
          <a:p>
            <a:r>
              <a:rPr lang="fr-FR"/>
              <a:t>Titre – Sujet</a:t>
            </a:r>
            <a:endParaRPr lang="fr-CH"/>
          </a:p>
        </p:txBody>
      </p:sp>
      <p:sp>
        <p:nvSpPr>
          <p:cNvPr id="9" name="ZoneTexte 8">
            <a:extLst>
              <a:ext uri="{FF2B5EF4-FFF2-40B4-BE49-F238E27FC236}">
                <a16:creationId xmlns:a16="http://schemas.microsoft.com/office/drawing/2014/main" id="{7CF01169-A80E-E5C2-2DF1-866ABC8228A0}"/>
              </a:ext>
            </a:extLst>
          </p:cNvPr>
          <p:cNvSpPr txBox="1"/>
          <p:nvPr userDrawn="1"/>
        </p:nvSpPr>
        <p:spPr>
          <a:xfrm>
            <a:off x="457200" y="2331538"/>
            <a:ext cx="8229600" cy="3323987"/>
          </a:xfrm>
          <a:prstGeom prst="rect">
            <a:avLst/>
          </a:prstGeom>
          <a:noFill/>
        </p:spPr>
        <p:txBody>
          <a:bodyPr wrap="square" lIns="0" rtlCol="0">
            <a:spAutoFit/>
          </a:bodyPr>
          <a:lstStyle/>
          <a:p>
            <a:pPr marL="9525" lvl="2" indent="0">
              <a:tabLst/>
            </a:pP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Lorem ipsum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dolor</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sit</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amet</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consectetur</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adipiscing</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elit</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Praesent</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vitae massa nec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nisl</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sagittis</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viverra</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Sed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vel</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nunc eu nunc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eleifend</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feugiat</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nec in ante.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Aliquam</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erat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volutpat</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Praesent</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vestibulum</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id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odio</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id rhoncus. </a:t>
            </a:r>
          </a:p>
          <a:p>
            <a:pPr marL="9525" lvl="2" indent="0">
              <a:tabLst/>
            </a:pPr>
            <a:endParaRPr lang="fr-FR" sz="1400">
              <a:solidFill>
                <a:srgbClr val="004C6C"/>
              </a:solidFill>
              <a:latin typeface="Verdana" panose="020B0604030504040204" pitchFamily="34" charset="0"/>
              <a:ea typeface="Verdana" panose="020B0604030504040204" pitchFamily="34" charset="0"/>
              <a:cs typeface="Verdana" panose="020B0604030504040204" pitchFamily="34" charset="0"/>
            </a:endParaRPr>
          </a:p>
          <a:p>
            <a:pPr marL="9525" lvl="2" indent="0">
              <a:tabLst/>
            </a:pP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In ut dictum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orci</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eget</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consectetur</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sapien</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Donec</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ultricies</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dui</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id mollis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iaculis</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Mauris</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vitae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placerat</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lorem</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in rhoncus nunc.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Maecenas</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vitae pulvinar est.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Aliquam</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elementum</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turpis</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finibus</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interdum</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justo</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lectus</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imperdiet</a:t>
            </a: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 ex, vitae porta libero ex vitae </a:t>
            </a:r>
            <a:r>
              <a:rPr lang="fr-FR" sz="1400" err="1">
                <a:solidFill>
                  <a:srgbClr val="004C6C"/>
                </a:solidFill>
                <a:latin typeface="Verdana" panose="020B0604030504040204" pitchFamily="34" charset="0"/>
                <a:ea typeface="Verdana" panose="020B0604030504040204" pitchFamily="34" charset="0"/>
                <a:cs typeface="Verdana" panose="020B0604030504040204" pitchFamily="34" charset="0"/>
              </a:rPr>
              <a:t>urna</a:t>
            </a:r>
            <a:endParaRPr lang="fr-FR" sz="1400">
              <a:solidFill>
                <a:srgbClr val="004C6C"/>
              </a:solidFill>
              <a:latin typeface="Verdana" panose="020B0604030504040204" pitchFamily="34" charset="0"/>
              <a:ea typeface="Verdana" panose="020B0604030504040204" pitchFamily="34" charset="0"/>
              <a:cs typeface="Verdana" panose="020B0604030504040204" pitchFamily="34" charset="0"/>
            </a:endParaRPr>
          </a:p>
          <a:p>
            <a:pPr marL="9525" lvl="2" indent="0">
              <a:tabLst/>
            </a:pPr>
            <a:endParaRPr lang="fr-FR" sz="1400">
              <a:solidFill>
                <a:srgbClr val="004C6C"/>
              </a:solidFill>
              <a:latin typeface="Verdana" panose="020B0604030504040204" pitchFamily="34" charset="0"/>
              <a:ea typeface="Verdana" panose="020B0604030504040204" pitchFamily="34" charset="0"/>
              <a:cs typeface="Verdana" panose="020B0604030504040204" pitchFamily="34" charset="0"/>
            </a:endParaRPr>
          </a:p>
          <a:p>
            <a:pPr marL="295275" lvl="2" indent="-285750">
              <a:buFont typeface="Police système Courant"/>
              <a:buChar char="–"/>
              <a:tabLst/>
            </a:pP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Point 1</a:t>
            </a:r>
          </a:p>
          <a:p>
            <a:pPr marL="295275" lvl="2" indent="-285750">
              <a:buFont typeface="Police système Courant"/>
              <a:buChar char="–"/>
              <a:tabLst/>
            </a:pP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Point 2</a:t>
            </a:r>
          </a:p>
          <a:p>
            <a:pPr marL="295275" lvl="2" indent="-285750">
              <a:buFont typeface="Police système Courant"/>
              <a:buChar char="–"/>
              <a:tabLst/>
            </a:pP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Point 3</a:t>
            </a:r>
          </a:p>
          <a:p>
            <a:pPr marL="295275" lvl="2" indent="-285750">
              <a:buFont typeface="Police système Courant"/>
              <a:buChar char="–"/>
              <a:tabLst/>
            </a:pP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Point 4</a:t>
            </a:r>
          </a:p>
          <a:p>
            <a:pPr marL="295275" lvl="2" indent="-285750">
              <a:buFont typeface="Police système Courant"/>
              <a:buChar char="–"/>
              <a:tabLst/>
            </a:pPr>
            <a:r>
              <a:rPr lang="fr-FR" sz="1400">
                <a:solidFill>
                  <a:srgbClr val="004C6C"/>
                </a:solidFill>
                <a:latin typeface="Verdana" panose="020B0604030504040204" pitchFamily="34" charset="0"/>
                <a:ea typeface="Verdana" panose="020B0604030504040204" pitchFamily="34" charset="0"/>
                <a:cs typeface="Verdana" panose="020B0604030504040204" pitchFamily="34" charset="0"/>
              </a:rPr>
              <a:t>Point 5</a:t>
            </a:r>
          </a:p>
          <a:p>
            <a:pPr marL="9525" lvl="2" indent="0">
              <a:tabLst/>
            </a:pPr>
            <a:endParaRPr lang="fr-FR" sz="1400">
              <a:solidFill>
                <a:srgbClr val="004C6C"/>
              </a:solidFill>
              <a:latin typeface="Verdana" panose="020B0604030504040204" pitchFamily="34" charset="0"/>
              <a:ea typeface="Verdana" panose="020B0604030504040204" pitchFamily="34" charset="0"/>
              <a:cs typeface="Verdana" panose="020B0604030504040204" pitchFamily="34" charset="0"/>
            </a:endParaRPr>
          </a:p>
          <a:p>
            <a:pPr marL="9525" lvl="2" indent="0">
              <a:tabLst/>
            </a:pPr>
            <a:endParaRPr lang="fr-FR" sz="1400">
              <a:solidFill>
                <a:srgbClr val="004C6C"/>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074608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6CF996CE-6AFE-E4EB-A5D1-8B4F920EF365}"/>
              </a:ext>
            </a:extLst>
          </p:cNvPr>
          <p:cNvSpPr/>
          <p:nvPr userDrawn="1"/>
        </p:nvSpPr>
        <p:spPr>
          <a:xfrm>
            <a:off x="0" y="0"/>
            <a:ext cx="9144000" cy="908720"/>
          </a:xfrm>
          <a:prstGeom prst="rect">
            <a:avLst/>
          </a:prstGeom>
          <a:solidFill>
            <a:srgbClr val="004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err="1"/>
              <a:t>Ändern</a:t>
            </a:r>
            <a:r>
              <a:rPr lang="fr-FR" dirty="0"/>
              <a:t> Sie die </a:t>
            </a:r>
            <a:r>
              <a:rPr lang="fr-FR" dirty="0" err="1"/>
              <a:t>Textformate</a:t>
            </a:r>
            <a:r>
              <a:rPr lang="fr-FR" dirty="0"/>
              <a:t> der Maske</a:t>
            </a:r>
          </a:p>
          <a:p>
            <a:pPr lvl="1"/>
            <a:r>
              <a:rPr lang="fr-FR" dirty="0" err="1"/>
              <a:t>Zweite</a:t>
            </a:r>
            <a:r>
              <a:rPr lang="fr-FR" dirty="0"/>
              <a:t> </a:t>
            </a:r>
            <a:r>
              <a:rPr lang="fr-FR" dirty="0" err="1"/>
              <a:t>Ebene</a:t>
            </a:r>
            <a:endParaRPr lang="fr-FR" dirty="0"/>
          </a:p>
          <a:p>
            <a:pPr lvl="2"/>
            <a:r>
              <a:rPr lang="fr-FR" dirty="0" err="1"/>
              <a:t>Dritte</a:t>
            </a:r>
            <a:r>
              <a:rPr lang="fr-FR" dirty="0"/>
              <a:t> </a:t>
            </a:r>
            <a:r>
              <a:rPr lang="fr-FR" dirty="0" err="1"/>
              <a:t>Ebene</a:t>
            </a:r>
            <a:endParaRPr lang="fr-FR" dirty="0"/>
          </a:p>
          <a:p>
            <a:pPr lvl="3"/>
            <a:r>
              <a:rPr lang="fr-FR" dirty="0" err="1"/>
              <a:t>Vierte</a:t>
            </a:r>
            <a:r>
              <a:rPr lang="fr-FR" dirty="0"/>
              <a:t> </a:t>
            </a:r>
            <a:r>
              <a:rPr lang="fr-FR" dirty="0" err="1"/>
              <a:t>Ebene</a:t>
            </a:r>
            <a:endParaRPr lang="fr-FR" dirty="0"/>
          </a:p>
          <a:p>
            <a:pPr lvl="4"/>
            <a:r>
              <a:rPr lang="fr-FR" dirty="0" err="1"/>
              <a:t>Fünfte</a:t>
            </a:r>
            <a:r>
              <a:rPr lang="fr-FR" dirty="0"/>
              <a:t> </a:t>
            </a:r>
            <a:r>
              <a:rPr lang="fr-FR" dirty="0" err="1"/>
              <a:t>Ebene</a:t>
            </a:r>
            <a:endParaRPr lang="fr-CH" dirty="0"/>
          </a:p>
        </p:txBody>
      </p:sp>
      <p:sp>
        <p:nvSpPr>
          <p:cNvPr id="4" name="Espace réservé de la date 3"/>
          <p:cNvSpPr>
            <a:spLocks noGrp="1"/>
          </p:cNvSpPr>
          <p:nvPr>
            <p:ph type="dt" sz="half" idx="2"/>
          </p:nvPr>
        </p:nvSpPr>
        <p:spPr>
          <a:xfrm>
            <a:off x="439335" y="6381328"/>
            <a:ext cx="946448" cy="246221"/>
          </a:xfrm>
          <a:prstGeom prst="rect">
            <a:avLst/>
          </a:prstGeom>
        </p:spPr>
        <p:txBody>
          <a:bodyPr vert="horz" lIns="0" tIns="45720" rIns="90000" bIns="45720" rtlCol="0" anchor="ctr">
            <a:spAutoFit/>
          </a:bodyPr>
          <a:lstStyle>
            <a:lvl1pPr algn="l">
              <a:defRPr sz="1000" baseline="0">
                <a:solidFill>
                  <a:srgbClr val="949494"/>
                </a:solidFill>
              </a:defRPr>
            </a:lvl1pPr>
          </a:lstStyle>
          <a:p>
            <a:r>
              <a:rPr lang="fr-FR"/>
              <a:t>Datum</a:t>
            </a:r>
            <a:endParaRPr lang="fr-CH"/>
          </a:p>
        </p:txBody>
      </p:sp>
      <p:sp>
        <p:nvSpPr>
          <p:cNvPr id="6" name="Espace réservé du numéro de diapositive 5"/>
          <p:cNvSpPr>
            <a:spLocks noGrp="1"/>
          </p:cNvSpPr>
          <p:nvPr>
            <p:ph type="sldNum" sz="quarter" idx="4"/>
          </p:nvPr>
        </p:nvSpPr>
        <p:spPr>
          <a:xfrm>
            <a:off x="1385783" y="6381327"/>
            <a:ext cx="2133600" cy="246221"/>
          </a:xfrm>
          <a:prstGeom prst="rect">
            <a:avLst/>
          </a:prstGeom>
        </p:spPr>
        <p:txBody>
          <a:bodyPr vert="horz" lIns="91440" tIns="45720" rIns="0" bIns="45720" rtlCol="0" anchor="ctr" anchorCtr="0">
            <a:spAutoFit/>
          </a:bodyPr>
          <a:lstStyle>
            <a:lvl1pPr algn="l">
              <a:defRPr sz="1000" baseline="0">
                <a:solidFill>
                  <a:srgbClr val="949494"/>
                </a:solidFill>
              </a:defRPr>
            </a:lvl1pPr>
          </a:lstStyle>
          <a:p>
            <a:endParaRPr lang="fr-CH"/>
          </a:p>
        </p:txBody>
      </p:sp>
      <p:cxnSp>
        <p:nvCxnSpPr>
          <p:cNvPr id="11" name="Connecteur droit 10"/>
          <p:cNvCxnSpPr>
            <a:cxnSpLocks/>
          </p:cNvCxnSpPr>
          <p:nvPr userDrawn="1"/>
        </p:nvCxnSpPr>
        <p:spPr>
          <a:xfrm>
            <a:off x="439335" y="6237312"/>
            <a:ext cx="8237121" cy="0"/>
          </a:xfrm>
          <a:prstGeom prst="line">
            <a:avLst/>
          </a:prstGeom>
          <a:ln>
            <a:solidFill>
              <a:srgbClr val="00E9D0"/>
            </a:solidFill>
          </a:ln>
        </p:spPr>
        <p:style>
          <a:lnRef idx="1">
            <a:schemeClr val="dk1"/>
          </a:lnRef>
          <a:fillRef idx="0">
            <a:schemeClr val="dk1"/>
          </a:fillRef>
          <a:effectRef idx="0">
            <a:schemeClr val="dk1"/>
          </a:effectRef>
          <a:fontRef idx="minor">
            <a:schemeClr val="tx1"/>
          </a:fontRef>
        </p:style>
      </p:cxnSp>
      <p:pic>
        <p:nvPicPr>
          <p:cNvPr id="16" name="Image 15">
            <a:extLst>
              <a:ext uri="{FF2B5EF4-FFF2-40B4-BE49-F238E27FC236}">
                <a16:creationId xmlns:a16="http://schemas.microsoft.com/office/drawing/2014/main" id="{2E14F80E-AF11-5335-F1D0-797962F14731}"/>
              </a:ext>
            </a:extLst>
          </p:cNvPr>
          <p:cNvPicPr>
            <a:picLocks noChangeAspect="1"/>
          </p:cNvPicPr>
          <p:nvPr userDrawn="1"/>
        </p:nvPicPr>
        <p:blipFill>
          <a:blip r:embed="rId7"/>
          <a:stretch>
            <a:fillRect/>
          </a:stretch>
        </p:blipFill>
        <p:spPr>
          <a:xfrm>
            <a:off x="6948264" y="6356350"/>
            <a:ext cx="1728192" cy="330611"/>
          </a:xfrm>
          <a:prstGeom prst="rect">
            <a:avLst/>
          </a:prstGeom>
        </p:spPr>
      </p:pic>
      <p:pic>
        <p:nvPicPr>
          <p:cNvPr id="19" name="Image 18">
            <a:extLst>
              <a:ext uri="{FF2B5EF4-FFF2-40B4-BE49-F238E27FC236}">
                <a16:creationId xmlns:a16="http://schemas.microsoft.com/office/drawing/2014/main" id="{7C52EA33-C10B-8835-8E43-6B6D9CAF36EA}"/>
              </a:ext>
            </a:extLst>
          </p:cNvPr>
          <p:cNvPicPr>
            <a:picLocks noChangeAspect="1"/>
          </p:cNvPicPr>
          <p:nvPr userDrawn="1"/>
        </p:nvPicPr>
        <p:blipFill>
          <a:blip r:embed="rId8"/>
          <a:stretch>
            <a:fillRect/>
          </a:stretch>
        </p:blipFill>
        <p:spPr>
          <a:xfrm>
            <a:off x="3275856" y="6388569"/>
            <a:ext cx="3451920" cy="314321"/>
          </a:xfrm>
          <a:prstGeom prst="rect">
            <a:avLst/>
          </a:prstGeom>
        </p:spPr>
      </p:pic>
      <p:pic>
        <p:nvPicPr>
          <p:cNvPr id="23" name="Image 22">
            <a:extLst>
              <a:ext uri="{FF2B5EF4-FFF2-40B4-BE49-F238E27FC236}">
                <a16:creationId xmlns:a16="http://schemas.microsoft.com/office/drawing/2014/main" id="{8014DEDC-2054-5784-64AF-262F04118CC3}"/>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14694"/>
            <a:ext cx="3696936" cy="966033"/>
          </a:xfrm>
          <a:prstGeom prst="rect">
            <a:avLst/>
          </a:prstGeom>
        </p:spPr>
      </p:pic>
    </p:spTree>
    <p:extLst>
      <p:ext uri="{BB962C8B-B14F-4D97-AF65-F5344CB8AC3E}">
        <p14:creationId xmlns:p14="http://schemas.microsoft.com/office/powerpoint/2010/main" val="628005189"/>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2" r:id="rId4"/>
    <p:sldLayoutId id="2147483655" r:id="rId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000" kern="1200">
          <a:solidFill>
            <a:srgbClr val="004C6C"/>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600" kern="1200">
          <a:solidFill>
            <a:srgbClr val="004C6C"/>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rgbClr val="004C6C"/>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1600" kern="1200">
          <a:solidFill>
            <a:srgbClr val="004C6C"/>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1400" kern="1200">
          <a:solidFill>
            <a:srgbClr val="004C6C"/>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6"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mouvementsmq.ca/wp-content/uploads/2024/01/saccepter_revue_fr.pdf" TargetMode="External"/><Relationship Id="rId2" Type="http://schemas.openxmlformats.org/officeDocument/2006/relationships/hyperlink" Target="https://santepsy.ch/de/?s=selbstwertgef%C3%BChl" TargetMode="External"/><Relationship Id="rId1" Type="http://schemas.openxmlformats.org/officeDocument/2006/relationships/slideLayout" Target="../slideLayouts/slideLayout3.xml"/><Relationship Id="rId5" Type="http://schemas.openxmlformats.org/officeDocument/2006/relationships/hyperlink" Target="https://sobinich.org/portal/" TargetMode="External"/><Relationship Id="rId4" Type="http://schemas.openxmlformats.org/officeDocument/2006/relationships/hyperlink" Target="https://naitreetgrandir.com/fr/etape/1_3_ans/comportement/ik-naitre-grandir-comment-batir-confiance-estime-de-soi-enfa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FC10277-A191-3EE6-4588-6DA0F773410B}"/>
              </a:ext>
            </a:extLst>
          </p:cNvPr>
          <p:cNvSpPr txBox="1"/>
          <p:nvPr/>
        </p:nvSpPr>
        <p:spPr>
          <a:xfrm>
            <a:off x="234009" y="4852206"/>
            <a:ext cx="8120852" cy="954107"/>
          </a:xfrm>
          <a:prstGeom prst="rect">
            <a:avLst/>
          </a:prstGeom>
          <a:noFill/>
        </p:spPr>
        <p:txBody>
          <a:bodyPr wrap="square" rtlCol="0">
            <a:spAutoFit/>
          </a:bodyPr>
          <a:lstStyle/>
          <a:p>
            <a:pPr algn="ctr"/>
            <a:r>
              <a:rPr lang="de-DE" sz="2800" b="1" dirty="0">
                <a:solidFill>
                  <a:schemeClr val="tx2"/>
                </a:solidFill>
                <a:latin typeface="GT Pressura Regular" panose="02000506020000020004"/>
              </a:rPr>
              <a:t>Leitfaden für Workshops zum Thema Selbstwertgefühl</a:t>
            </a:r>
            <a:endParaRPr lang="fr-CH" sz="2800" b="1" dirty="0">
              <a:solidFill>
                <a:schemeClr val="tx2"/>
              </a:solidFill>
              <a:latin typeface="GT Pressura Regular" panose="02000506020000020004"/>
            </a:endParaRPr>
          </a:p>
        </p:txBody>
      </p:sp>
      <p:sp>
        <p:nvSpPr>
          <p:cNvPr id="4" name="ZoneTexte 3">
            <a:extLst>
              <a:ext uri="{FF2B5EF4-FFF2-40B4-BE49-F238E27FC236}">
                <a16:creationId xmlns:a16="http://schemas.microsoft.com/office/drawing/2014/main" id="{E368F7DB-4DD3-D526-9085-A77116A2412A}"/>
              </a:ext>
            </a:extLst>
          </p:cNvPr>
          <p:cNvSpPr txBox="1"/>
          <p:nvPr/>
        </p:nvSpPr>
        <p:spPr>
          <a:xfrm>
            <a:off x="1171572" y="1859340"/>
            <a:ext cx="6800850" cy="1569660"/>
          </a:xfrm>
          <a:prstGeom prst="rect">
            <a:avLst/>
          </a:prstGeom>
          <a:noFill/>
        </p:spPr>
        <p:txBody>
          <a:bodyPr wrap="square" rtlCol="0">
            <a:spAutoFit/>
          </a:bodyPr>
          <a:lstStyle/>
          <a:p>
            <a:r>
              <a:rPr lang="de-DE" sz="3200" i="1" dirty="0">
                <a:solidFill>
                  <a:srgbClr val="004C6C"/>
                </a:solidFill>
                <a:latin typeface="GT Pressura Regular" panose="02000506020000020004"/>
              </a:rPr>
              <a:t>Sich selbst sein !</a:t>
            </a:r>
          </a:p>
          <a:p>
            <a:r>
              <a:rPr lang="de-DE" sz="3200" i="1" dirty="0">
                <a:solidFill>
                  <a:srgbClr val="004C6C"/>
                </a:solidFill>
                <a:latin typeface="GT Pressura Regular" panose="02000506020000020004"/>
              </a:rPr>
              <a:t>Ein positives Selbstwertgefühl für eine bessere psychische Gesundheit</a:t>
            </a:r>
          </a:p>
        </p:txBody>
      </p:sp>
    </p:spTree>
    <p:extLst>
      <p:ext uri="{BB962C8B-B14F-4D97-AF65-F5344CB8AC3E}">
        <p14:creationId xmlns:p14="http://schemas.microsoft.com/office/powerpoint/2010/main" val="2328913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12C3D-D176-2C8F-F548-584FE32D5FC9}"/>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AE613F0C-3A69-E279-21D9-3C78DE5623BE}"/>
              </a:ext>
            </a:extLst>
          </p:cNvPr>
          <p:cNvSpPr>
            <a:spLocks noGrp="1"/>
          </p:cNvSpPr>
          <p:nvPr>
            <p:ph idx="1"/>
          </p:nvPr>
        </p:nvSpPr>
        <p:spPr>
          <a:xfrm>
            <a:off x="323528" y="2348880"/>
            <a:ext cx="8352928" cy="3960439"/>
          </a:xfrm>
        </p:spPr>
        <p:txBody>
          <a:bodyPr>
            <a:normAutofit/>
          </a:bodyPr>
          <a:lstStyle/>
          <a:p>
            <a:pPr marL="342900" indent="-342900" algn="just">
              <a:buFont typeface="Arial" panose="020B0604020202020204" pitchFamily="34" charset="0"/>
              <a:buChar char="•"/>
            </a:pPr>
            <a:r>
              <a:rPr lang="fr-CH" sz="1800" dirty="0">
                <a:latin typeface="GT Pressura Regular" panose="02000506020000020004" pitchFamily="50" charset="0"/>
              </a:rPr>
              <a:t>In der „Ich“-Form sprechen</a:t>
            </a:r>
          </a:p>
          <a:p>
            <a:pPr marL="342900" indent="-342900" algn="just">
              <a:buFont typeface="Arial" panose="020B0604020202020204" pitchFamily="34" charset="0"/>
              <a:buChar char="•"/>
            </a:pPr>
            <a:r>
              <a:rPr lang="fr-CH" sz="1800" dirty="0">
                <a:latin typeface="GT Pressura Regular" panose="02000506020000020004" pitchFamily="50" charset="0"/>
              </a:rPr>
              <a:t>Aktives gegenseitiges Zuhören</a:t>
            </a:r>
          </a:p>
          <a:p>
            <a:pPr marL="342900" indent="-342900" algn="just">
              <a:buFont typeface="Arial" panose="020B0604020202020204" pitchFamily="34" charset="0"/>
              <a:buChar char="•"/>
            </a:pPr>
            <a:r>
              <a:rPr lang="fr-CH" sz="1800" dirty="0">
                <a:latin typeface="GT Pressura Regular" panose="02000506020000020004" pitchFamily="50" charset="0"/>
              </a:rPr>
              <a:t>Respekt und Wohlwollen</a:t>
            </a:r>
          </a:p>
          <a:p>
            <a:pPr marL="342900" indent="-342900" algn="just">
              <a:buFont typeface="Arial" panose="020B0604020202020204" pitchFamily="34" charset="0"/>
              <a:buChar char="•"/>
            </a:pPr>
            <a:r>
              <a:rPr lang="fr-CH" sz="1800" dirty="0">
                <a:latin typeface="GT Pressura Regular" panose="02000506020000020004" pitchFamily="50" charset="0"/>
              </a:rPr>
              <a:t>Keine Ratschläge, Interpretationen oder Urteile</a:t>
            </a:r>
          </a:p>
          <a:p>
            <a:pPr marL="342900" indent="-342900" algn="just">
              <a:buFont typeface="Arial" panose="020B0604020202020204" pitchFamily="34" charset="0"/>
              <a:buChar char="•"/>
            </a:pPr>
            <a:r>
              <a:rPr lang="fr-CH" sz="1800" dirty="0">
                <a:latin typeface="GT Pressura Regular" panose="02000506020000020004" pitchFamily="50" charset="0"/>
              </a:rPr>
              <a:t>Ich bringe mich nach besten Kräften ein, </a:t>
            </a:r>
            <a:r>
              <a:rPr lang="fr-CH" sz="1800" dirty="0" err="1">
                <a:latin typeface="GT Pressura Regular" panose="02000506020000020004" pitchFamily="50" charset="0"/>
              </a:rPr>
              <a:t>ohne</a:t>
            </a:r>
            <a:r>
              <a:rPr lang="fr-CH" sz="1800" dirty="0">
                <a:latin typeface="GT Pressura Regular" panose="02000506020000020004" pitchFamily="50" charset="0"/>
              </a:rPr>
              <a:t> verpflichtet zu sein, zu sprechen</a:t>
            </a:r>
          </a:p>
          <a:p>
            <a:pPr marL="342900" indent="-342900" algn="just">
              <a:buFont typeface="Arial" panose="020B0604020202020204" pitchFamily="34" charset="0"/>
              <a:buChar char="•"/>
            </a:pPr>
            <a:r>
              <a:rPr lang="fr-CH" sz="1800" dirty="0">
                <a:latin typeface="GT Pressura Regular" panose="02000506020000020004" pitchFamily="50" charset="0"/>
              </a:rPr>
              <a:t>Was in der Gruppe besprochen wird, bleibt in der Gruppe</a:t>
            </a:r>
          </a:p>
          <a:p>
            <a:pPr marL="342900" indent="-342900" algn="just">
              <a:buFont typeface="Arial" panose="020B0604020202020204" pitchFamily="34" charset="0"/>
              <a:buChar char="•"/>
            </a:pPr>
            <a:r>
              <a:rPr lang="fr-CH" sz="1800" dirty="0" err="1">
                <a:latin typeface="GT Pressura Regular" panose="02000506020000020004" pitchFamily="50" charset="0"/>
              </a:rPr>
              <a:t>Spass</a:t>
            </a:r>
            <a:r>
              <a:rPr lang="fr-CH" sz="1800" dirty="0">
                <a:latin typeface="GT Pressura Regular" panose="02000506020000020004" pitchFamily="50" charset="0"/>
              </a:rPr>
              <a:t> haben </a:t>
            </a:r>
          </a:p>
          <a:p>
            <a:pPr marL="342900" indent="-342900" algn="just">
              <a:buFont typeface="Arial" panose="020B0604020202020204" pitchFamily="34" charset="0"/>
              <a:buChar char="•"/>
            </a:pPr>
            <a:endParaRPr lang="fr-CH" sz="1800" dirty="0">
              <a:latin typeface="GT Pressura Regular" panose="02000506020000020004" pitchFamily="50" charset="0"/>
            </a:endParaRPr>
          </a:p>
          <a:p>
            <a:pPr marL="342900" indent="-342900" algn="just">
              <a:buFont typeface="Arial" panose="020B0604020202020204" pitchFamily="34" charset="0"/>
              <a:buChar char="•"/>
            </a:pPr>
            <a:r>
              <a:rPr lang="fr-CH" sz="1800" dirty="0">
                <a:solidFill>
                  <a:schemeClr val="tx2"/>
                </a:solidFill>
                <a:latin typeface="GT Pressura Regular" panose="02000506020000020004" pitchFamily="50" charset="0"/>
              </a:rPr>
              <a:t>Sonst noch etwas?</a:t>
            </a:r>
          </a:p>
          <a:p>
            <a:pPr marL="0" indent="0">
              <a:buNone/>
            </a:pPr>
            <a:endParaRPr lang="fr-CH" sz="1600" dirty="0"/>
          </a:p>
        </p:txBody>
      </p:sp>
      <p:sp>
        <p:nvSpPr>
          <p:cNvPr id="3" name="Titre 4">
            <a:extLst>
              <a:ext uri="{FF2B5EF4-FFF2-40B4-BE49-F238E27FC236}">
                <a16:creationId xmlns:a16="http://schemas.microsoft.com/office/drawing/2014/main" id="{BD8130D1-599C-86C5-D651-995AE815F7D9}"/>
              </a:ext>
            </a:extLst>
          </p:cNvPr>
          <p:cNvSpPr>
            <a:spLocks noGrp="1"/>
          </p:cNvSpPr>
          <p:nvPr>
            <p:ph type="title"/>
          </p:nvPr>
        </p:nvSpPr>
        <p:spPr>
          <a:xfrm>
            <a:off x="323528" y="1268760"/>
            <a:ext cx="8229600" cy="1008112"/>
          </a:xfrm>
        </p:spPr>
        <p:txBody>
          <a:bodyPr/>
          <a:lstStyle/>
          <a:p>
            <a:r>
              <a:rPr lang="fr-CH" sz="3200" b="1" dirty="0">
                <a:latin typeface="GT Pressura Regular" panose="02000506020000020004" pitchFamily="50" charset="0"/>
              </a:rPr>
              <a:t>Ein paar Grundregeln für den Austausch</a:t>
            </a:r>
            <a:br>
              <a:rPr lang="fr-CH" sz="3600" b="1" dirty="0"/>
            </a:br>
            <a:endParaRPr lang="de-DE" dirty="0"/>
          </a:p>
        </p:txBody>
      </p:sp>
      <p:pic>
        <p:nvPicPr>
          <p:cNvPr id="5" name="Image 4" descr="Une image contenant texte, capture d’écran, clipart, dessin humoristique&#10;&#10;Le contenu généré par l’IA peut être incorrect.">
            <a:extLst>
              <a:ext uri="{FF2B5EF4-FFF2-40B4-BE49-F238E27FC236}">
                <a16:creationId xmlns:a16="http://schemas.microsoft.com/office/drawing/2014/main" id="{34EB548D-C170-0D3B-ABD2-662D76F20320}"/>
              </a:ext>
            </a:extLst>
          </p:cNvPr>
          <p:cNvPicPr>
            <a:picLocks noChangeAspect="1"/>
          </p:cNvPicPr>
          <p:nvPr/>
        </p:nvPicPr>
        <p:blipFill>
          <a:blip r:embed="rId3" cstate="print">
            <a:extLst>
              <a:ext uri="{28A0092B-C50C-407E-A947-70E740481C1C}">
                <a14:useLocalDpi xmlns:a14="http://schemas.microsoft.com/office/drawing/2010/main" val="0"/>
              </a:ext>
            </a:extLst>
          </a:blip>
          <a:srcRect l="19027" t="28265" r="19315" b="22296"/>
          <a:stretch/>
        </p:blipFill>
        <p:spPr>
          <a:xfrm>
            <a:off x="6918647" y="4038190"/>
            <a:ext cx="1901825" cy="2156139"/>
          </a:xfrm>
          <a:prstGeom prst="rect">
            <a:avLst/>
          </a:prstGeom>
        </p:spPr>
      </p:pic>
    </p:spTree>
    <p:extLst>
      <p:ext uri="{BB962C8B-B14F-4D97-AF65-F5344CB8AC3E}">
        <p14:creationId xmlns:p14="http://schemas.microsoft.com/office/powerpoint/2010/main" val="3077715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4">
            <a:extLst>
              <a:ext uri="{FF2B5EF4-FFF2-40B4-BE49-F238E27FC236}">
                <a16:creationId xmlns:a16="http://schemas.microsoft.com/office/drawing/2014/main" id="{F93AB0A3-E24D-A8A8-1D0C-317F2620B54C}"/>
              </a:ext>
            </a:extLst>
          </p:cNvPr>
          <p:cNvSpPr>
            <a:spLocks noGrp="1"/>
          </p:cNvSpPr>
          <p:nvPr>
            <p:ph type="title"/>
          </p:nvPr>
        </p:nvSpPr>
        <p:spPr>
          <a:xfrm>
            <a:off x="323528" y="1268760"/>
            <a:ext cx="8229600" cy="741598"/>
          </a:xfrm>
        </p:spPr>
        <p:txBody>
          <a:bodyPr/>
          <a:lstStyle/>
          <a:p>
            <a:r>
              <a:rPr lang="fr-CH" sz="3200" b="1" dirty="0">
                <a:latin typeface="GT Pressura Regular" panose="02000506020000020004"/>
              </a:rPr>
              <a:t>Was ist Selbstwertgefühl?</a:t>
            </a:r>
            <a:endParaRPr lang="de-DE" sz="3200" dirty="0"/>
          </a:p>
        </p:txBody>
      </p:sp>
      <p:sp>
        <p:nvSpPr>
          <p:cNvPr id="4" name="ZoneTexte 3">
            <a:extLst>
              <a:ext uri="{FF2B5EF4-FFF2-40B4-BE49-F238E27FC236}">
                <a16:creationId xmlns:a16="http://schemas.microsoft.com/office/drawing/2014/main" id="{3570A93D-EBB1-1F80-AE0C-30551C013CA1}"/>
              </a:ext>
            </a:extLst>
          </p:cNvPr>
          <p:cNvSpPr txBox="1"/>
          <p:nvPr/>
        </p:nvSpPr>
        <p:spPr>
          <a:xfrm>
            <a:off x="424543" y="2422179"/>
            <a:ext cx="8586296" cy="3385542"/>
          </a:xfrm>
          <a:prstGeom prst="rect">
            <a:avLst/>
          </a:prstGeom>
          <a:noFill/>
        </p:spPr>
        <p:txBody>
          <a:bodyPr wrap="square" rtlCol="0">
            <a:spAutoFit/>
          </a:bodyPr>
          <a:lstStyle/>
          <a:p>
            <a:pPr marL="285750" indent="-285750">
              <a:buFont typeface="Arial" panose="020B0604020202020204" pitchFamily="34" charset="0"/>
              <a:buChar char="•"/>
            </a:pPr>
            <a:r>
              <a:rPr lang="fr-CH" dirty="0">
                <a:solidFill>
                  <a:srgbClr val="004C6C"/>
                </a:solidFill>
                <a:latin typeface="GT Pressura Regular" panose="02000506020000020004" pitchFamily="50" charset="0"/>
                <a:ea typeface="Verdana" panose="020B0604030504040204" pitchFamily="34" charset="0"/>
              </a:rPr>
              <a:t>Die Einschätzung, wie </a:t>
            </a:r>
            <a:r>
              <a:rPr lang="fr-CH" b="1" dirty="0">
                <a:solidFill>
                  <a:srgbClr val="004C6C"/>
                </a:solidFill>
                <a:latin typeface="GT Pressura Regular" panose="02000506020000020004" pitchFamily="50" charset="0"/>
                <a:ea typeface="Verdana" panose="020B0604030504040204" pitchFamily="34" charset="0"/>
              </a:rPr>
              <a:t>wertvoll</a:t>
            </a:r>
            <a:r>
              <a:rPr lang="fr-CH" dirty="0">
                <a:solidFill>
                  <a:srgbClr val="004C6C"/>
                </a:solidFill>
                <a:latin typeface="GT Pressura Regular" panose="02000506020000020004" pitchFamily="50" charset="0"/>
                <a:ea typeface="Verdana" panose="020B0604030504040204" pitchFamily="34" charset="0"/>
              </a:rPr>
              <a:t> ich mich fühle. </a:t>
            </a:r>
          </a:p>
          <a:p>
            <a:pPr marL="742950" lvl="1" indent="-285750">
              <a:buFont typeface="Courier New" panose="02070309020205020404" pitchFamily="49" charset="0"/>
              <a:buChar char="o"/>
            </a:pPr>
            <a:r>
              <a:rPr lang="fr-CH" dirty="0">
                <a:solidFill>
                  <a:srgbClr val="004C6C"/>
                </a:solidFill>
                <a:latin typeface="GT Pressura Regular" panose="02000506020000020004" pitchFamily="50" charset="0"/>
                <a:ea typeface="Verdana" panose="020B0604030504040204" pitchFamily="34" charset="0"/>
              </a:rPr>
              <a:t>Die </a:t>
            </a:r>
            <a:r>
              <a:rPr lang="fr-CH" b="1" dirty="0">
                <a:solidFill>
                  <a:srgbClr val="004C6C"/>
                </a:solidFill>
                <a:latin typeface="GT Pressura Regular" panose="02000506020000020004" pitchFamily="50" charset="0"/>
                <a:ea typeface="Verdana" panose="020B0604030504040204" pitchFamily="34" charset="0"/>
              </a:rPr>
              <a:t>Treue zu sich selbst</a:t>
            </a:r>
            <a:r>
              <a:rPr lang="fr-CH" dirty="0">
                <a:solidFill>
                  <a:srgbClr val="004C6C"/>
                </a:solidFill>
                <a:latin typeface="GT Pressura Regular" panose="02000506020000020004" pitchFamily="50" charset="0"/>
                <a:ea typeface="Verdana" panose="020B0604030504040204" pitchFamily="34" charset="0"/>
              </a:rPr>
              <a:t>, zu den eigenen Werten, Bedürfnissen und Emotionen</a:t>
            </a:r>
          </a:p>
          <a:p>
            <a:pPr marL="742950" lvl="1" indent="-285750">
              <a:buFont typeface="Courier New" panose="02070309020205020404" pitchFamily="49" charset="0"/>
              <a:buChar char="o"/>
            </a:pPr>
            <a:r>
              <a:rPr lang="fr-CH" dirty="0">
                <a:solidFill>
                  <a:srgbClr val="004C6C"/>
                </a:solidFill>
                <a:latin typeface="GT Pressura Regular" panose="02000506020000020004" pitchFamily="50" charset="0"/>
                <a:ea typeface="Verdana" panose="020B0604030504040204" pitchFamily="34" charset="0"/>
              </a:rPr>
              <a:t>Der Grad der </a:t>
            </a:r>
            <a:r>
              <a:rPr lang="fr-CH" b="1" dirty="0">
                <a:solidFill>
                  <a:srgbClr val="004C6C"/>
                </a:solidFill>
                <a:latin typeface="GT Pressura Regular" panose="02000506020000020004" pitchFamily="50" charset="0"/>
                <a:ea typeface="Verdana" panose="020B0604030504040204" pitchFamily="34" charset="0"/>
              </a:rPr>
              <a:t>allgemeinen </a:t>
            </a:r>
            <a:r>
              <a:rPr lang="fr-CH" b="1" dirty="0" err="1">
                <a:solidFill>
                  <a:srgbClr val="004C6C"/>
                </a:solidFill>
                <a:latin typeface="GT Pressura Regular" panose="02000506020000020004" pitchFamily="50" charset="0"/>
                <a:ea typeface="Verdana" panose="020B0604030504040204" pitchFamily="34" charset="0"/>
              </a:rPr>
              <a:t>Selbstzufriedenheit</a:t>
            </a:r>
          </a:p>
          <a:p>
            <a:pPr marL="285750" indent="-285750">
              <a:buFont typeface="Arial" panose="020B0604020202020204" pitchFamily="34" charset="0"/>
              <a:buChar char="•"/>
            </a:pPr>
            <a:endParaRPr lang="fr-CH" dirty="0">
              <a:solidFill>
                <a:srgbClr val="004C6C"/>
              </a:solidFill>
              <a:latin typeface="GT Pressura Regular" panose="02000506020000020004" pitchFamily="50" charset="0"/>
              <a:ea typeface="Verdana" panose="020B0604030504040204" pitchFamily="34" charset="0"/>
            </a:endParaRPr>
          </a:p>
          <a:p>
            <a:pPr marL="285750" indent="-285750">
              <a:buFont typeface="Arial" panose="020B0604020202020204" pitchFamily="34" charset="0"/>
              <a:buChar char="•"/>
            </a:pPr>
            <a:r>
              <a:rPr lang="fr-CH" dirty="0" err="1">
                <a:solidFill>
                  <a:srgbClr val="004C6C"/>
                </a:solidFill>
                <a:latin typeface="GT Pressura Regular" panose="02000506020000020004" pitchFamily="50" charset="0"/>
                <a:ea typeface="Verdana" panose="020B0604030504040204" pitchFamily="34" charset="0"/>
              </a:rPr>
              <a:t>Zeigt</a:t>
            </a:r>
            <a:r>
              <a:rPr lang="fr-CH" dirty="0">
                <a:solidFill>
                  <a:srgbClr val="004C6C"/>
                </a:solidFill>
                <a:latin typeface="GT Pressura Regular" panose="02000506020000020004" pitchFamily="50" charset="0"/>
                <a:ea typeface="Verdana" panose="020B0604030504040204" pitchFamily="34" charset="0"/>
              </a:rPr>
              <a:t> </a:t>
            </a:r>
            <a:r>
              <a:rPr lang="fr-CH" dirty="0" err="1">
                <a:solidFill>
                  <a:srgbClr val="004C6C"/>
                </a:solidFill>
                <a:latin typeface="GT Pressura Regular" panose="02000506020000020004" pitchFamily="50" charset="0"/>
                <a:ea typeface="Verdana" panose="020B0604030504040204" pitchFamily="34" charset="0"/>
              </a:rPr>
              <a:t>sich</a:t>
            </a:r>
            <a:r>
              <a:rPr lang="fr-CH" dirty="0">
                <a:solidFill>
                  <a:srgbClr val="004C6C"/>
                </a:solidFill>
                <a:latin typeface="GT Pressura Regular" panose="02000506020000020004" pitchFamily="50" charset="0"/>
                <a:ea typeface="Verdana" panose="020B0604030504040204" pitchFamily="34" charset="0"/>
              </a:rPr>
              <a:t> </a:t>
            </a:r>
            <a:r>
              <a:rPr lang="fr-CH" dirty="0" err="1">
                <a:solidFill>
                  <a:srgbClr val="004C6C"/>
                </a:solidFill>
                <a:latin typeface="GT Pressura Regular" panose="02000506020000020004" pitchFamily="50" charset="0"/>
                <a:ea typeface="Verdana" panose="020B0604030504040204" pitchFamily="34" charset="0"/>
              </a:rPr>
              <a:t>durch</a:t>
            </a:r>
            <a:r>
              <a:rPr lang="fr-CH" dirty="0">
                <a:solidFill>
                  <a:srgbClr val="004C6C"/>
                </a:solidFill>
                <a:latin typeface="GT Pressura Regular" panose="02000506020000020004" pitchFamily="50" charset="0"/>
                <a:ea typeface="Verdana" panose="020B0604030504040204" pitchFamily="34" charset="0"/>
              </a:rPr>
              <a:t>:</a:t>
            </a:r>
          </a:p>
          <a:p>
            <a:pPr marL="742950" lvl="1" indent="-285750">
              <a:buFont typeface="Courier New" panose="02070309020205020404" pitchFamily="49" charset="0"/>
              <a:buChar char="o"/>
            </a:pPr>
            <a:r>
              <a:rPr lang="fr-CH" b="1" dirty="0" err="1">
                <a:solidFill>
                  <a:srgbClr val="004C6C"/>
                </a:solidFill>
                <a:latin typeface="GT Pressura Regular" panose="02000506020000020004" pitchFamily="50" charset="0"/>
                <a:ea typeface="Verdana" panose="020B0604030504040204" pitchFamily="34" charset="0"/>
              </a:rPr>
              <a:t>unsere</a:t>
            </a:r>
            <a:r>
              <a:rPr lang="fr-CH" b="1" dirty="0">
                <a:solidFill>
                  <a:srgbClr val="004C6C"/>
                </a:solidFill>
                <a:latin typeface="GT Pressura Regular" panose="02000506020000020004" pitchFamily="50" charset="0"/>
                <a:ea typeface="Verdana" panose="020B0604030504040204" pitchFamily="34" charset="0"/>
              </a:rPr>
              <a:t> Emotionen</a:t>
            </a:r>
            <a:r>
              <a:rPr lang="fr-CH" dirty="0">
                <a:solidFill>
                  <a:srgbClr val="004C6C"/>
                </a:solidFill>
                <a:latin typeface="GT Pressura Regular" panose="02000506020000020004" pitchFamily="50" charset="0"/>
                <a:ea typeface="Verdana" panose="020B0604030504040204" pitchFamily="34" charset="0"/>
              </a:rPr>
              <a:t>: Stolz oder Scham</a:t>
            </a:r>
          </a:p>
          <a:p>
            <a:pPr marL="742950" lvl="1" indent="-285750">
              <a:buFont typeface="Courier New" panose="02070309020205020404" pitchFamily="49" charset="0"/>
              <a:buChar char="o"/>
            </a:pPr>
            <a:r>
              <a:rPr lang="fr-CH" b="1" dirty="0" err="1">
                <a:solidFill>
                  <a:srgbClr val="004C6C"/>
                </a:solidFill>
                <a:latin typeface="GT Pressura Regular" panose="02000506020000020004" pitchFamily="50" charset="0"/>
                <a:ea typeface="Verdana" panose="020B0604030504040204" pitchFamily="34" charset="0"/>
              </a:rPr>
              <a:t>unsere</a:t>
            </a:r>
            <a:r>
              <a:rPr lang="fr-CH" b="1" dirty="0">
                <a:solidFill>
                  <a:srgbClr val="004C6C"/>
                </a:solidFill>
                <a:latin typeface="GT Pressura Regular" panose="02000506020000020004" pitchFamily="50" charset="0"/>
                <a:ea typeface="Verdana" panose="020B0604030504040204" pitchFamily="34" charset="0"/>
              </a:rPr>
              <a:t> Gedanken</a:t>
            </a:r>
            <a:r>
              <a:rPr lang="fr-CH" dirty="0">
                <a:solidFill>
                  <a:srgbClr val="004C6C"/>
                </a:solidFill>
                <a:latin typeface="GT Pressura Regular" panose="02000506020000020004" pitchFamily="50" charset="0"/>
                <a:ea typeface="Verdana" panose="020B0604030504040204" pitchFamily="34" charset="0"/>
              </a:rPr>
              <a:t>: </a:t>
            </a:r>
            <a:r>
              <a:rPr lang="fr-CH" dirty="0" err="1">
                <a:solidFill>
                  <a:srgbClr val="004C6C"/>
                </a:solidFill>
                <a:latin typeface="GT Pressura Regular" panose="02000506020000020004" pitchFamily="50" charset="0"/>
                <a:ea typeface="Verdana" panose="020B0604030504040204" pitchFamily="34" charset="0"/>
              </a:rPr>
              <a:t>Selbstabwertung</a:t>
            </a:r>
            <a:r>
              <a:rPr lang="fr-CH" dirty="0">
                <a:solidFill>
                  <a:srgbClr val="004C6C"/>
                </a:solidFill>
                <a:latin typeface="GT Pressura Regular" panose="02000506020000020004" pitchFamily="50" charset="0"/>
                <a:ea typeface="Verdana" panose="020B0604030504040204" pitchFamily="34" charset="0"/>
              </a:rPr>
              <a:t> oder innere Wertschätzung</a:t>
            </a:r>
          </a:p>
          <a:p>
            <a:pPr marL="742950" lvl="1" indent="-285750">
              <a:buFont typeface="Courier New" panose="02070309020205020404" pitchFamily="49" charset="0"/>
              <a:buChar char="o"/>
            </a:pPr>
            <a:r>
              <a:rPr lang="fr-CH" b="1" dirty="0" err="1">
                <a:solidFill>
                  <a:srgbClr val="004C6C"/>
                </a:solidFill>
                <a:latin typeface="GT Pressura Regular" panose="02000506020000020004" pitchFamily="50" charset="0"/>
                <a:ea typeface="Verdana" panose="020B0604030504040204" pitchFamily="34" charset="0"/>
              </a:rPr>
              <a:t>unseres</a:t>
            </a:r>
            <a:r>
              <a:rPr lang="fr-CH" b="1" dirty="0">
                <a:solidFill>
                  <a:srgbClr val="004C6C"/>
                </a:solidFill>
                <a:latin typeface="GT Pressura Regular" panose="02000506020000020004" pitchFamily="50" charset="0"/>
                <a:ea typeface="Verdana" panose="020B0604030504040204" pitchFamily="34" charset="0"/>
              </a:rPr>
              <a:t> Verhalten</a:t>
            </a:r>
            <a:r>
              <a:rPr lang="fr-CH" dirty="0">
                <a:solidFill>
                  <a:srgbClr val="004C6C"/>
                </a:solidFill>
                <a:latin typeface="GT Pressura Regular" panose="02000506020000020004" pitchFamily="50" charset="0"/>
                <a:ea typeface="Verdana" panose="020B0604030504040204" pitchFamily="34" charset="0"/>
              </a:rPr>
              <a:t>: Zurückhaltung oder Durchsetzungsstärke</a:t>
            </a:r>
          </a:p>
          <a:p>
            <a:pPr marL="285750" indent="-285750">
              <a:buFont typeface="Arial" panose="020B0604020202020204" pitchFamily="34" charset="0"/>
              <a:buChar char="•"/>
            </a:pPr>
            <a:endParaRPr lang="fr-CH" dirty="0">
              <a:solidFill>
                <a:srgbClr val="004C6C"/>
              </a:solidFill>
              <a:latin typeface="GT Pressura Regular" panose="02000506020000020004" pitchFamily="50" charset="0"/>
              <a:ea typeface="Verdana" panose="020B0604030504040204" pitchFamily="34" charset="0"/>
            </a:endParaRPr>
          </a:p>
          <a:p>
            <a:pPr marL="285750" indent="-285750">
              <a:buFont typeface="Arial" panose="020B0604020202020204" pitchFamily="34" charset="0"/>
              <a:buChar char="•"/>
            </a:pPr>
            <a:r>
              <a:rPr lang="fr-CH" dirty="0">
                <a:solidFill>
                  <a:srgbClr val="004C6C"/>
                </a:solidFill>
                <a:latin typeface="GT Pressura Regular" panose="02000506020000020004" pitchFamily="50" charset="0"/>
                <a:ea typeface="Verdana" panose="020B0604030504040204" pitchFamily="34" charset="0"/>
              </a:rPr>
              <a:t>Es kann sich auf </a:t>
            </a:r>
            <a:r>
              <a:rPr lang="fr-CH" b="1" dirty="0">
                <a:solidFill>
                  <a:srgbClr val="004C6C"/>
                </a:solidFill>
                <a:latin typeface="GT Pressura Regular" panose="02000506020000020004" pitchFamily="50" charset="0"/>
                <a:ea typeface="Verdana" panose="020B0604030504040204" pitchFamily="34" charset="0"/>
              </a:rPr>
              <a:t>das gesamte Selbstbild </a:t>
            </a:r>
            <a:r>
              <a:rPr lang="fr-CH" dirty="0">
                <a:solidFill>
                  <a:srgbClr val="004C6C"/>
                </a:solidFill>
                <a:latin typeface="GT Pressura Regular" panose="02000506020000020004" pitchFamily="50" charset="0"/>
                <a:ea typeface="Verdana" panose="020B0604030504040204" pitchFamily="34" charset="0"/>
              </a:rPr>
              <a:t>beziehen oder auf einen </a:t>
            </a:r>
            <a:r>
              <a:rPr lang="fr-CH" b="1" dirty="0">
                <a:solidFill>
                  <a:srgbClr val="004C6C"/>
                </a:solidFill>
                <a:latin typeface="GT Pressura Regular" panose="02000506020000020004" pitchFamily="50" charset="0"/>
                <a:ea typeface="Verdana" panose="020B0604030504040204" pitchFamily="34" charset="0"/>
              </a:rPr>
              <a:t>bestimmten Bereich</a:t>
            </a:r>
            <a:r>
              <a:rPr lang="fr-CH" dirty="0">
                <a:solidFill>
                  <a:srgbClr val="004C6C"/>
                </a:solidFill>
                <a:latin typeface="GT Pressura Regular" panose="02000506020000020004" pitchFamily="50" charset="0"/>
                <a:ea typeface="Verdana" panose="020B0604030504040204" pitchFamily="34" charset="0"/>
              </a:rPr>
              <a:t> beschränkt sein, zum Beispiel die Schule, den Körper oder Beziehungen.  </a:t>
            </a:r>
          </a:p>
          <a:p>
            <a:pPr marL="285750" indent="-285750">
              <a:buFont typeface="Arial" panose="020B0604020202020204" pitchFamily="34" charset="0"/>
              <a:buChar char="•"/>
            </a:pPr>
            <a:endParaRPr lang="fr-CH" sz="1600" dirty="0">
              <a:solidFill>
                <a:srgbClr val="004C6C"/>
              </a:solidFill>
              <a:latin typeface="GT Pressura Regular" panose="02000506020000020004" pitchFamily="50" charset="0"/>
              <a:ea typeface="Verdana" panose="020B0604030504040204" pitchFamily="34" charset="0"/>
            </a:endParaRPr>
          </a:p>
        </p:txBody>
      </p:sp>
    </p:spTree>
    <p:extLst>
      <p:ext uri="{BB962C8B-B14F-4D97-AF65-F5344CB8AC3E}">
        <p14:creationId xmlns:p14="http://schemas.microsoft.com/office/powerpoint/2010/main" val="2087590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Espace réservé du contenu 6">
            <a:extLst>
              <a:ext uri="{FF2B5EF4-FFF2-40B4-BE49-F238E27FC236}">
                <a16:creationId xmlns:a16="http://schemas.microsoft.com/office/drawing/2014/main" id="{A28B3C43-178D-5B83-ADD8-3E3C792952EE}"/>
              </a:ext>
            </a:extLst>
          </p:cNvPr>
          <p:cNvGraphicFramePr>
            <a:graphicFrameLocks noGrp="1"/>
          </p:cNvGraphicFramePr>
          <p:nvPr>
            <p:ph idx="1"/>
            <p:extLst>
              <p:ext uri="{D42A27DB-BD31-4B8C-83A1-F6EECF244321}">
                <p14:modId xmlns:p14="http://schemas.microsoft.com/office/powerpoint/2010/main" val="1590908808"/>
              </p:ext>
            </p:extLst>
          </p:nvPr>
        </p:nvGraphicFramePr>
        <p:xfrm>
          <a:off x="433754" y="1749890"/>
          <a:ext cx="8208962" cy="4298316"/>
        </p:xfrm>
        <a:graphic>
          <a:graphicData uri="http://schemas.openxmlformats.org/drawingml/2006/table">
            <a:tbl>
              <a:tblPr firstRow="1" bandRow="1">
                <a:tableStyleId>{5940675A-B579-460E-94D1-54222C63F5DA}</a:tableStyleId>
              </a:tblPr>
              <a:tblGrid>
                <a:gridCol w="4104481">
                  <a:extLst>
                    <a:ext uri="{9D8B030D-6E8A-4147-A177-3AD203B41FA5}">
                      <a16:colId xmlns:a16="http://schemas.microsoft.com/office/drawing/2014/main" val="2015757012"/>
                    </a:ext>
                  </a:extLst>
                </a:gridCol>
                <a:gridCol w="4104481">
                  <a:extLst>
                    <a:ext uri="{9D8B030D-6E8A-4147-A177-3AD203B41FA5}">
                      <a16:colId xmlns:a16="http://schemas.microsoft.com/office/drawing/2014/main" val="2548578896"/>
                    </a:ext>
                  </a:extLst>
                </a:gridCol>
              </a:tblGrid>
              <a:tr h="2008193">
                <a:tc>
                  <a:txBody>
                    <a:bodyPr/>
                    <a:lstStyle/>
                    <a:p>
                      <a:pPr algn="ctr">
                        <a:lnSpc>
                          <a:spcPct val="115000"/>
                        </a:lnSpc>
                        <a:spcAft>
                          <a:spcPts val="800"/>
                        </a:spcAft>
                        <a:buNone/>
                      </a:pPr>
                      <a:endParaRPr lang="fr-FR" sz="1300" b="1" kern="100" dirty="0">
                        <a:solidFill>
                          <a:srgbClr val="009999"/>
                        </a:solidFill>
                        <a:effectLst/>
                        <a:latin typeface="GT Pressura Regular"/>
                        <a:ea typeface="Aptos" panose="020B0004020202020204" pitchFamily="34" charset="0"/>
                        <a:cs typeface="Times New Roman" panose="02020603050405020304" pitchFamily="18" charset="0"/>
                      </a:endParaRPr>
                    </a:p>
                    <a:p>
                      <a:pPr algn="ctr">
                        <a:lnSpc>
                          <a:spcPct val="115000"/>
                        </a:lnSpc>
                        <a:spcAft>
                          <a:spcPts val="800"/>
                        </a:spcAft>
                        <a:buNone/>
                      </a:pPr>
                      <a:r>
                        <a:rPr lang="fr-FR" sz="1400" b="1" kern="100" dirty="0">
                          <a:solidFill>
                            <a:srgbClr val="004C6C"/>
                          </a:solidFill>
                          <a:effectLst/>
                          <a:highlight>
                            <a:srgbClr val="00E9D0"/>
                          </a:highlight>
                          <a:latin typeface="GT Pressura Regular"/>
                          <a:ea typeface="Aptos" panose="020B0004020202020204" pitchFamily="34" charset="0"/>
                          <a:cs typeface="Times New Roman" panose="02020603050405020304" pitchFamily="18" charset="0"/>
                        </a:rPr>
                        <a:t>Gefühl von Vertrauen und Geborgenheit</a:t>
                      </a:r>
                      <a:endParaRPr lang="fr-CH" sz="1400" kern="100" dirty="0">
                        <a:solidFill>
                          <a:srgbClr val="004C6C"/>
                        </a:solidFill>
                        <a:effectLst/>
                        <a:highlight>
                          <a:srgbClr val="00E9D0"/>
                        </a:highlight>
                        <a:latin typeface="GT Pressura Regular"/>
                        <a:ea typeface="Aptos" panose="020B0004020202020204" pitchFamily="34" charset="0"/>
                        <a:cs typeface="Times New Roman" panose="02020603050405020304" pitchFamily="18" charset="0"/>
                      </a:endParaRPr>
                    </a:p>
                    <a:p>
                      <a:pPr algn="ctr">
                        <a:lnSpc>
                          <a:spcPct val="115000"/>
                        </a:lnSpc>
                        <a:spcAft>
                          <a:spcPts val="800"/>
                        </a:spcAft>
                        <a:buNone/>
                      </a:pPr>
                      <a:r>
                        <a:rPr lang="de-DE" sz="1300" kern="100" dirty="0">
                          <a:solidFill>
                            <a:srgbClr val="004C6C"/>
                          </a:solidFill>
                          <a:effectLst/>
                          <a:latin typeface="GT Pressura Regular"/>
                          <a:ea typeface="Aptos" panose="020B0004020202020204" pitchFamily="34" charset="0"/>
                          <a:cs typeface="Times New Roman" panose="02020603050405020304" pitchFamily="18" charset="0"/>
                        </a:rPr>
                        <a:t>Das Gefühl, sicher und geliebt zu sein und dass unsere Bedürfnisse erfüllt werden. Dieses Gefühl von Sicherheit ermöglicht es uns, das notwendige Vertrauen zu entwickeln, neue Erfahrungen zu machen, Selbstständigkeit zu erlangen und unseren Platz in der Gesellschaft zu finden.</a:t>
                      </a:r>
                      <a:r>
                        <a:rPr lang="fr-FR" sz="1300" kern="100" dirty="0">
                          <a:effectLst/>
                          <a:latin typeface="GT Pressura Regular"/>
                          <a:ea typeface="Aptos" panose="020B0004020202020204" pitchFamily="34" charset="0"/>
                          <a:cs typeface="Times New Roman" panose="02020603050405020304" pitchFamily="18" charset="0"/>
                        </a:rPr>
                        <a:t> </a:t>
                      </a:r>
                      <a:endParaRPr lang="fr-CH" sz="1300" kern="100" dirty="0">
                        <a:effectLst/>
                        <a:latin typeface="GT Pressura Regular"/>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endParaRPr lang="fr-FR" sz="1400" b="1" kern="100" dirty="0">
                        <a:solidFill>
                          <a:srgbClr val="009999"/>
                        </a:solidFill>
                        <a:effectLst/>
                        <a:latin typeface="GT Pressura Regular"/>
                        <a:ea typeface="Aptos" panose="020B0004020202020204" pitchFamily="34" charset="0"/>
                        <a:cs typeface="Times New Roman" panose="02020603050405020304" pitchFamily="18" charset="0"/>
                      </a:endParaRPr>
                    </a:p>
                    <a:p>
                      <a:pPr algn="ctr">
                        <a:lnSpc>
                          <a:spcPct val="115000"/>
                        </a:lnSpc>
                        <a:spcAft>
                          <a:spcPts val="800"/>
                        </a:spcAft>
                        <a:buNone/>
                      </a:pPr>
                      <a:r>
                        <a:rPr lang="fr-FR" sz="1400" b="1" kern="100" dirty="0">
                          <a:solidFill>
                            <a:srgbClr val="004C6C"/>
                          </a:solidFill>
                          <a:effectLst/>
                          <a:highlight>
                            <a:srgbClr val="00E9D0"/>
                          </a:highlight>
                          <a:latin typeface="GT Pressura Regular"/>
                          <a:ea typeface="Aptos" panose="020B0004020202020204" pitchFamily="34" charset="0"/>
                          <a:cs typeface="Times New Roman" panose="02020603050405020304" pitchFamily="18" charset="0"/>
                        </a:rPr>
                        <a:t>Gefühl der Zugehörigkeit </a:t>
                      </a:r>
                      <a:r>
                        <a:rPr lang="fr-FR" sz="1400" b="1" kern="100" dirty="0" err="1">
                          <a:solidFill>
                            <a:srgbClr val="004C6C"/>
                          </a:solidFill>
                          <a:effectLst/>
                          <a:highlight>
                            <a:srgbClr val="00E9D0"/>
                          </a:highlight>
                          <a:latin typeface="GT Pressura Regular"/>
                          <a:ea typeface="Aptos" panose="020B0004020202020204" pitchFamily="34" charset="0"/>
                          <a:cs typeface="Times New Roman" panose="02020603050405020304" pitchFamily="18" charset="0"/>
                        </a:rPr>
                        <a:t>oder</a:t>
                      </a:r>
                      <a:r>
                        <a:rPr lang="fr-FR" sz="1400" b="1" kern="100" dirty="0">
                          <a:solidFill>
                            <a:srgbClr val="004C6C"/>
                          </a:solidFill>
                          <a:effectLst/>
                          <a:highlight>
                            <a:srgbClr val="00E9D0"/>
                          </a:highlight>
                          <a:latin typeface="GT Pressura Regular"/>
                          <a:ea typeface="Aptos" panose="020B0004020202020204" pitchFamily="34" charset="0"/>
                          <a:cs typeface="Times New Roman" panose="02020603050405020304" pitchFamily="18" charset="0"/>
                        </a:rPr>
                        <a:t> </a:t>
                      </a:r>
                      <a:r>
                        <a:rPr lang="fr-FR" sz="1400" b="1" kern="100" dirty="0" err="1">
                          <a:solidFill>
                            <a:srgbClr val="004C6C"/>
                          </a:solidFill>
                          <a:effectLst/>
                          <a:highlight>
                            <a:srgbClr val="00E9D0"/>
                          </a:highlight>
                          <a:latin typeface="GT Pressura Regular"/>
                          <a:ea typeface="Aptos" panose="020B0004020202020204" pitchFamily="34" charset="0"/>
                          <a:cs typeface="Times New Roman" panose="02020603050405020304" pitchFamily="18" charset="0"/>
                        </a:rPr>
                        <a:t>sozialen</a:t>
                      </a:r>
                      <a:r>
                        <a:rPr lang="fr-FR" sz="1400" b="1" kern="100" dirty="0">
                          <a:solidFill>
                            <a:srgbClr val="004C6C"/>
                          </a:solidFill>
                          <a:effectLst/>
                          <a:highlight>
                            <a:srgbClr val="00E9D0"/>
                          </a:highlight>
                          <a:latin typeface="GT Pressura Regular"/>
                          <a:ea typeface="Aptos" panose="020B0004020202020204" pitchFamily="34" charset="0"/>
                          <a:cs typeface="Times New Roman" panose="02020603050405020304" pitchFamily="18" charset="0"/>
                        </a:rPr>
                        <a:t> Verbundenheit</a:t>
                      </a:r>
                      <a:endParaRPr lang="fr-CH" sz="1400" kern="100" dirty="0">
                        <a:solidFill>
                          <a:srgbClr val="004C6C"/>
                        </a:solidFill>
                        <a:effectLst/>
                        <a:highlight>
                          <a:srgbClr val="00E9D0"/>
                        </a:highlight>
                        <a:latin typeface="GT Pressura Regular"/>
                        <a:ea typeface="Aptos" panose="020B0004020202020204" pitchFamily="34" charset="0"/>
                        <a:cs typeface="Times New Roman" panose="02020603050405020304" pitchFamily="18" charset="0"/>
                      </a:endParaRPr>
                    </a:p>
                    <a:p>
                      <a:pPr algn="ctr">
                        <a:lnSpc>
                          <a:spcPct val="115000"/>
                        </a:lnSpc>
                        <a:spcAft>
                          <a:spcPts val="800"/>
                        </a:spcAft>
                        <a:buNone/>
                      </a:pPr>
                      <a:r>
                        <a:rPr lang="fr-FR" sz="1300" kern="100" dirty="0">
                          <a:solidFill>
                            <a:srgbClr val="004C6C"/>
                          </a:solidFill>
                          <a:effectLst/>
                          <a:latin typeface="GT Pressura Regular"/>
                          <a:ea typeface="Aptos" panose="020B0004020202020204" pitchFamily="34" charset="0"/>
                          <a:cs typeface="Times New Roman" panose="02020603050405020304" pitchFamily="18" charset="0"/>
                        </a:rPr>
                        <a:t>Es ist das Gefühl, zu einer Gruppe zu gehören, in der man Unterstützung, Solidarität und Anerkennung findet. Dieses Gefühl erleichtert es, sich zu öffnen und zu kommunizieren. </a:t>
                      </a:r>
                      <a:endParaRPr lang="fr-CH" sz="1300" kern="100" dirty="0">
                        <a:solidFill>
                          <a:srgbClr val="004C6C"/>
                        </a:solidFill>
                        <a:effectLst/>
                        <a:latin typeface="GT Pressura Regular"/>
                        <a:ea typeface="Aptos" panose="020B0004020202020204" pitchFamily="34" charset="0"/>
                        <a:cs typeface="Times New Roman" panose="02020603050405020304" pitchFamily="18" charset="0"/>
                      </a:endParaRPr>
                    </a:p>
                    <a:p>
                      <a:pPr algn="ctr">
                        <a:lnSpc>
                          <a:spcPct val="115000"/>
                        </a:lnSpc>
                        <a:spcAft>
                          <a:spcPts val="800"/>
                        </a:spcAft>
                        <a:buNone/>
                      </a:pPr>
                      <a:r>
                        <a:rPr lang="fr-FR" sz="1300" kern="100" dirty="0">
                          <a:effectLst/>
                          <a:latin typeface="GT Pressura Regular"/>
                          <a:ea typeface="Aptos" panose="020B0004020202020204" pitchFamily="34" charset="0"/>
                          <a:cs typeface="Times New Roman" panose="02020603050405020304" pitchFamily="18" charset="0"/>
                        </a:rPr>
                        <a:t> </a:t>
                      </a:r>
                      <a:endParaRPr lang="fr-CH" sz="1300" kern="100" dirty="0">
                        <a:effectLst/>
                        <a:latin typeface="GT Pressura Regular"/>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4632621"/>
                  </a:ext>
                </a:extLst>
              </a:tr>
              <a:tr h="1834695">
                <a:tc>
                  <a:txBody>
                    <a:bodyPr/>
                    <a:lstStyle/>
                    <a:p>
                      <a:pPr algn="ctr">
                        <a:lnSpc>
                          <a:spcPct val="115000"/>
                        </a:lnSpc>
                        <a:spcAft>
                          <a:spcPts val="800"/>
                        </a:spcAft>
                        <a:buNone/>
                      </a:pPr>
                      <a:endParaRPr lang="fr-FR" sz="1300" b="1" kern="100" dirty="0">
                        <a:solidFill>
                          <a:srgbClr val="009999"/>
                        </a:solidFill>
                        <a:effectLst/>
                        <a:latin typeface="GT Pressura Regular"/>
                        <a:ea typeface="Aptos" panose="020B0004020202020204" pitchFamily="34" charset="0"/>
                        <a:cs typeface="Times New Roman" panose="02020603050405020304" pitchFamily="18" charset="0"/>
                      </a:endParaRPr>
                    </a:p>
                    <a:p>
                      <a:pPr algn="ctr">
                        <a:lnSpc>
                          <a:spcPct val="115000"/>
                        </a:lnSpc>
                        <a:spcAft>
                          <a:spcPts val="800"/>
                        </a:spcAft>
                        <a:buNone/>
                      </a:pPr>
                      <a:r>
                        <a:rPr lang="fr-FR" sz="1400" b="1" kern="100" dirty="0" err="1">
                          <a:solidFill>
                            <a:srgbClr val="004C6C"/>
                          </a:solidFill>
                          <a:effectLst/>
                          <a:highlight>
                            <a:srgbClr val="00E9D0"/>
                          </a:highlight>
                          <a:latin typeface="GT Pressura Regular"/>
                          <a:ea typeface="Aptos" panose="020B0004020202020204" pitchFamily="34" charset="0"/>
                          <a:cs typeface="Times New Roman" panose="02020603050405020304" pitchFamily="18" charset="0"/>
                        </a:rPr>
                        <a:t>Kompetenzgefühl</a:t>
                      </a:r>
                      <a:r>
                        <a:rPr lang="fr-FR" sz="1400" b="1" kern="100" dirty="0">
                          <a:solidFill>
                            <a:srgbClr val="004C6C"/>
                          </a:solidFill>
                          <a:effectLst/>
                          <a:highlight>
                            <a:srgbClr val="00E9D0"/>
                          </a:highlight>
                          <a:latin typeface="GT Pressura Regular"/>
                          <a:ea typeface="Aptos" panose="020B0004020202020204" pitchFamily="34" charset="0"/>
                          <a:cs typeface="Times New Roman" panose="02020603050405020304" pitchFamily="18" charset="0"/>
                        </a:rPr>
                        <a:t> </a:t>
                      </a:r>
                      <a:r>
                        <a:rPr lang="fr-FR" sz="1400" b="1" kern="100" dirty="0" err="1">
                          <a:solidFill>
                            <a:srgbClr val="004C6C"/>
                          </a:solidFill>
                          <a:effectLst/>
                          <a:highlight>
                            <a:srgbClr val="00E9D0"/>
                          </a:highlight>
                          <a:latin typeface="GT Pressura Regular"/>
                          <a:ea typeface="Aptos" panose="020B0004020202020204" pitchFamily="34" charset="0"/>
                          <a:cs typeface="Times New Roman" panose="02020603050405020304" pitchFamily="18" charset="0"/>
                        </a:rPr>
                        <a:t>oder</a:t>
                      </a:r>
                      <a:r>
                        <a:rPr lang="fr-FR" sz="1400" b="1" kern="100" dirty="0">
                          <a:solidFill>
                            <a:srgbClr val="004C6C"/>
                          </a:solidFill>
                          <a:effectLst/>
                          <a:highlight>
                            <a:srgbClr val="00E9D0"/>
                          </a:highlight>
                          <a:latin typeface="GT Pressura Regular"/>
                          <a:ea typeface="Aptos" panose="020B0004020202020204" pitchFamily="34" charset="0"/>
                          <a:cs typeface="Times New Roman" panose="02020603050405020304" pitchFamily="18" charset="0"/>
                        </a:rPr>
                        <a:t> Selbstwirksamkeit</a:t>
                      </a:r>
                      <a:endParaRPr lang="fr-CH" sz="1400" kern="100" dirty="0">
                        <a:solidFill>
                          <a:srgbClr val="004C6C"/>
                        </a:solidFill>
                        <a:effectLst/>
                        <a:highlight>
                          <a:srgbClr val="00E9D0"/>
                        </a:highlight>
                        <a:latin typeface="GT Pressura Regular"/>
                        <a:ea typeface="Aptos" panose="020B0004020202020204" pitchFamily="34" charset="0"/>
                        <a:cs typeface="Times New Roman" panose="02020603050405020304" pitchFamily="18" charset="0"/>
                      </a:endParaRPr>
                    </a:p>
                    <a:p>
                      <a:pPr algn="ctr">
                        <a:lnSpc>
                          <a:spcPct val="115000"/>
                        </a:lnSpc>
                        <a:spcAft>
                          <a:spcPts val="800"/>
                        </a:spcAft>
                        <a:buNone/>
                      </a:pPr>
                      <a:r>
                        <a:rPr lang="de-DE" sz="1300" kern="100" dirty="0">
                          <a:solidFill>
                            <a:srgbClr val="004C6C"/>
                          </a:solidFill>
                          <a:effectLst/>
                          <a:latin typeface="GT Pressura Regular"/>
                          <a:ea typeface="Aptos" panose="020B0004020202020204" pitchFamily="34" charset="0"/>
                          <a:cs typeface="Times New Roman" panose="02020603050405020304" pitchFamily="18" charset="0"/>
                        </a:rPr>
                        <a:t>Es ist die Überzeugung, über die notwendigen Kompetenzen und Fähigkeiten zu verfügen, um Herausforderungen erfolgreich zu bewältigen. Dieses Gefühl der Selbstwirksamkeit stärkt </a:t>
                      </a:r>
                      <a:r>
                        <a:rPr lang="fr-FR" sz="1300" kern="100" dirty="0" err="1">
                          <a:solidFill>
                            <a:srgbClr val="004C6C"/>
                          </a:solidFill>
                          <a:effectLst/>
                          <a:latin typeface="GT Pressura Regular"/>
                          <a:ea typeface="Aptos" panose="020B0004020202020204" pitchFamily="34" charset="0"/>
                          <a:cs typeface="Times New Roman" panose="02020603050405020304" pitchFamily="18" charset="0"/>
                        </a:rPr>
                        <a:t>unser</a:t>
                      </a:r>
                      <a:r>
                        <a:rPr lang="fr-FR" sz="1300" kern="100" dirty="0">
                          <a:solidFill>
                            <a:srgbClr val="004C6C"/>
                          </a:solidFill>
                          <a:effectLst/>
                          <a:latin typeface="GT Pressura Regular"/>
                          <a:ea typeface="Aptos" panose="020B0004020202020204" pitchFamily="34" charset="0"/>
                          <a:cs typeface="Times New Roman" panose="02020603050405020304" pitchFamily="18" charset="0"/>
                        </a:rPr>
                        <a:t> </a:t>
                      </a:r>
                      <a:r>
                        <a:rPr lang="fr-FR" sz="1300" kern="100" dirty="0" err="1">
                          <a:solidFill>
                            <a:srgbClr val="004C6C"/>
                          </a:solidFill>
                          <a:effectLst/>
                          <a:latin typeface="GT Pressura Regular"/>
                          <a:ea typeface="Aptos" panose="020B0004020202020204" pitchFamily="34" charset="0"/>
                          <a:cs typeface="Times New Roman" panose="02020603050405020304" pitchFamily="18" charset="0"/>
                        </a:rPr>
                        <a:t>Selbstvertrauen</a:t>
                      </a:r>
                      <a:r>
                        <a:rPr lang="fr-FR" sz="1300" kern="100" dirty="0">
                          <a:solidFill>
                            <a:srgbClr val="004C6C"/>
                          </a:solidFill>
                          <a:effectLst/>
                          <a:latin typeface="GT Pressura Regular"/>
                          <a:ea typeface="Aptos" panose="020B0004020202020204" pitchFamily="34" charset="0"/>
                          <a:cs typeface="Times New Roman" panose="02020603050405020304" pitchFamily="18" charset="0"/>
                        </a:rPr>
                        <a:t> </a:t>
                      </a:r>
                      <a:r>
                        <a:rPr lang="de-DE" sz="1300" kern="100" dirty="0">
                          <a:solidFill>
                            <a:srgbClr val="004C6C"/>
                          </a:solidFill>
                          <a:effectLst/>
                          <a:latin typeface="GT Pressura Regular"/>
                          <a:ea typeface="Aptos" panose="020B0004020202020204" pitchFamily="34" charset="0"/>
                          <a:cs typeface="Times New Roman" panose="02020603050405020304" pitchFamily="18" charset="0"/>
                        </a:rPr>
                        <a:t>und ermutigt dazu, neue Herausforderungen anzunehmen.</a:t>
                      </a:r>
                      <a:r>
                        <a:rPr lang="fr-FR" sz="1300" kern="100" dirty="0">
                          <a:effectLst/>
                          <a:latin typeface="GT Pressura Regular"/>
                          <a:ea typeface="Aptos" panose="020B0004020202020204" pitchFamily="34" charset="0"/>
                          <a:cs typeface="Times New Roman" panose="02020603050405020304" pitchFamily="18" charset="0"/>
                        </a:rPr>
                        <a:t> </a:t>
                      </a:r>
                      <a:endParaRPr lang="fr-CH" sz="1300" kern="100" dirty="0">
                        <a:effectLst/>
                        <a:latin typeface="GT Pressura Regular"/>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endParaRPr lang="fr-FR" sz="1300" b="1" kern="100" dirty="0">
                        <a:solidFill>
                          <a:srgbClr val="00E9D0"/>
                        </a:solidFill>
                        <a:effectLst/>
                        <a:latin typeface="GT Pressura Regular"/>
                        <a:ea typeface="Aptos" panose="020B0004020202020204" pitchFamily="34" charset="0"/>
                        <a:cs typeface="Times New Roman" panose="02020603050405020304" pitchFamily="18" charset="0"/>
                      </a:endParaRPr>
                    </a:p>
                    <a:p>
                      <a:pPr algn="ctr">
                        <a:lnSpc>
                          <a:spcPct val="115000"/>
                        </a:lnSpc>
                        <a:spcAft>
                          <a:spcPts val="800"/>
                        </a:spcAft>
                        <a:buNone/>
                      </a:pPr>
                      <a:r>
                        <a:rPr lang="fr-FR" sz="1400" b="1" kern="100" dirty="0">
                          <a:solidFill>
                            <a:srgbClr val="004C6C"/>
                          </a:solidFill>
                          <a:effectLst/>
                          <a:highlight>
                            <a:srgbClr val="00E9D0"/>
                          </a:highlight>
                          <a:latin typeface="GT Pressura Regular"/>
                          <a:ea typeface="Aptos" panose="020B0004020202020204" pitchFamily="34" charset="0"/>
                          <a:cs typeface="Times New Roman" panose="02020603050405020304" pitchFamily="18" charset="0"/>
                        </a:rPr>
                        <a:t>Selbsterkenntnis</a:t>
                      </a:r>
                      <a:r>
                        <a:rPr lang="fr-FR" sz="1400" kern="100" dirty="0">
                          <a:solidFill>
                            <a:srgbClr val="004C6C"/>
                          </a:solidFill>
                          <a:effectLst/>
                          <a:highlight>
                            <a:srgbClr val="00E9D0"/>
                          </a:highlight>
                          <a:latin typeface="GT Pressura Regular"/>
                          <a:ea typeface="Aptos" panose="020B0004020202020204" pitchFamily="34" charset="0"/>
                          <a:cs typeface="Times New Roman" panose="02020603050405020304" pitchFamily="18" charset="0"/>
                        </a:rPr>
                        <a:t> </a:t>
                      </a:r>
                      <a:endParaRPr lang="fr-CH" sz="1400" kern="100" dirty="0">
                        <a:solidFill>
                          <a:srgbClr val="004C6C"/>
                        </a:solidFill>
                        <a:effectLst/>
                        <a:highlight>
                          <a:srgbClr val="00E9D0"/>
                        </a:highlight>
                        <a:latin typeface="GT Pressura Regular"/>
                        <a:ea typeface="Aptos" panose="020B0004020202020204" pitchFamily="34" charset="0"/>
                        <a:cs typeface="Times New Roman" panose="02020603050405020304" pitchFamily="18" charset="0"/>
                      </a:endParaRPr>
                    </a:p>
                    <a:p>
                      <a:pPr algn="ctr">
                        <a:lnSpc>
                          <a:spcPct val="115000"/>
                        </a:lnSpc>
                        <a:spcAft>
                          <a:spcPts val="800"/>
                        </a:spcAft>
                        <a:buNone/>
                      </a:pPr>
                      <a:r>
                        <a:rPr lang="de-DE" sz="1300" kern="100" dirty="0">
                          <a:solidFill>
                            <a:srgbClr val="004C6C"/>
                          </a:solidFill>
                          <a:effectLst/>
                          <a:latin typeface="GT Pressura Regular"/>
                          <a:ea typeface="Aptos" panose="020B0004020202020204" pitchFamily="34" charset="0"/>
                          <a:cs typeface="Times New Roman" panose="02020603050405020304" pitchFamily="18" charset="0"/>
                        </a:rPr>
                        <a:t>Sie bildet die Grundlage unserer Identität. Durch unsere Erfahrungen lernen wir unsere Eigenschaften, Kompetenzen, Stärken, Grenzen und Bedürfnisse besser kennen. </a:t>
                      </a:r>
                      <a:r>
                        <a:rPr lang="fr-FR" sz="1300" kern="100" dirty="0">
                          <a:solidFill>
                            <a:srgbClr val="004C6C"/>
                          </a:solidFill>
                          <a:effectLst/>
                          <a:latin typeface="GT Pressura Regular"/>
                          <a:ea typeface="Aptos" panose="020B0004020202020204" pitchFamily="34" charset="0"/>
                          <a:cs typeface="Times New Roman" panose="02020603050405020304" pitchFamily="18" charset="0"/>
                        </a:rPr>
                        <a:t>Sie </a:t>
                      </a:r>
                      <a:r>
                        <a:rPr lang="fr-FR" sz="1300" kern="100" dirty="0" err="1">
                          <a:solidFill>
                            <a:srgbClr val="004C6C"/>
                          </a:solidFill>
                          <a:effectLst/>
                          <a:latin typeface="GT Pressura Regular"/>
                          <a:ea typeface="Aptos" panose="020B0004020202020204" pitchFamily="34" charset="0"/>
                          <a:cs typeface="Times New Roman" panose="02020603050405020304" pitchFamily="18" charset="0"/>
                        </a:rPr>
                        <a:t>ermöglicht</a:t>
                      </a:r>
                      <a:r>
                        <a:rPr lang="fr-FR" sz="1300" kern="100" dirty="0">
                          <a:solidFill>
                            <a:srgbClr val="004C6C"/>
                          </a:solidFill>
                          <a:effectLst/>
                          <a:latin typeface="GT Pressura Regular"/>
                          <a:ea typeface="Aptos" panose="020B0004020202020204" pitchFamily="34" charset="0"/>
                          <a:cs typeface="Times New Roman" panose="02020603050405020304" pitchFamily="18" charset="0"/>
                        </a:rPr>
                        <a:t> es uns, ein realistisches Selbstbild zu entwickeln. </a:t>
                      </a:r>
                      <a:endParaRPr lang="fr-CH" sz="1300" kern="100" dirty="0">
                        <a:solidFill>
                          <a:srgbClr val="004C6C"/>
                        </a:solidFill>
                        <a:effectLst/>
                        <a:latin typeface="GT Pressura Regular"/>
                        <a:ea typeface="Aptos" panose="020B0004020202020204" pitchFamily="34" charset="0"/>
                        <a:cs typeface="Times New Roman" panose="02020603050405020304" pitchFamily="18" charset="0"/>
                      </a:endParaRPr>
                    </a:p>
                    <a:p>
                      <a:pPr algn="ctr">
                        <a:lnSpc>
                          <a:spcPct val="115000"/>
                        </a:lnSpc>
                        <a:spcAft>
                          <a:spcPts val="800"/>
                        </a:spcAft>
                        <a:buNone/>
                      </a:pPr>
                      <a:r>
                        <a:rPr lang="fr-FR" sz="1300" kern="100" dirty="0">
                          <a:effectLst/>
                          <a:latin typeface="GT Pressura Regular"/>
                          <a:ea typeface="Aptos" panose="020B0004020202020204" pitchFamily="34" charset="0"/>
                          <a:cs typeface="Times New Roman" panose="02020603050405020304" pitchFamily="18" charset="0"/>
                        </a:rPr>
                        <a:t> </a:t>
                      </a:r>
                      <a:endParaRPr lang="fr-CH" sz="1300" kern="100" dirty="0">
                        <a:effectLst/>
                        <a:latin typeface="GT Pressura Regular"/>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2696836"/>
                  </a:ext>
                </a:extLst>
              </a:tr>
            </a:tbl>
          </a:graphicData>
        </a:graphic>
      </p:graphicFrame>
      <p:sp>
        <p:nvSpPr>
          <p:cNvPr id="3" name="Titre 2">
            <a:extLst>
              <a:ext uri="{FF2B5EF4-FFF2-40B4-BE49-F238E27FC236}">
                <a16:creationId xmlns:a16="http://schemas.microsoft.com/office/drawing/2014/main" id="{F416AAF7-3510-520B-6FB1-A8224A70C24C}"/>
              </a:ext>
            </a:extLst>
          </p:cNvPr>
          <p:cNvSpPr>
            <a:spLocks noGrp="1"/>
          </p:cNvSpPr>
          <p:nvPr>
            <p:ph type="title"/>
          </p:nvPr>
        </p:nvSpPr>
        <p:spPr>
          <a:xfrm>
            <a:off x="433754" y="1049242"/>
            <a:ext cx="8710246" cy="792088"/>
          </a:xfrm>
        </p:spPr>
        <p:txBody>
          <a:bodyPr/>
          <a:lstStyle/>
          <a:p>
            <a:r>
              <a:rPr lang="fr-CH" sz="3200" b="1" dirty="0">
                <a:latin typeface="GT Pressura Regular" panose="02000506020000020004"/>
              </a:rPr>
              <a:t>Die 4 Komponenten des Selbstwertgefühls</a:t>
            </a:r>
          </a:p>
        </p:txBody>
      </p:sp>
    </p:spTree>
    <p:extLst>
      <p:ext uri="{BB962C8B-B14F-4D97-AF65-F5344CB8AC3E}">
        <p14:creationId xmlns:p14="http://schemas.microsoft.com/office/powerpoint/2010/main" val="4260553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a:extLst>
              <a:ext uri="{FF2B5EF4-FFF2-40B4-BE49-F238E27FC236}">
                <a16:creationId xmlns:a16="http://schemas.microsoft.com/office/drawing/2014/main" id="{540F7D17-9A28-D39D-C2EE-E8C920787091}"/>
              </a:ext>
            </a:extLst>
          </p:cNvPr>
          <p:cNvGraphicFramePr>
            <a:graphicFrameLocks noGrp="1"/>
          </p:cNvGraphicFramePr>
          <p:nvPr>
            <p:ph idx="1"/>
            <p:extLst>
              <p:ext uri="{D42A27DB-BD31-4B8C-83A1-F6EECF244321}">
                <p14:modId xmlns:p14="http://schemas.microsoft.com/office/powerpoint/2010/main" val="1481177342"/>
              </p:ext>
            </p:extLst>
          </p:nvPr>
        </p:nvGraphicFramePr>
        <p:xfrm>
          <a:off x="457200" y="1650638"/>
          <a:ext cx="8208962" cy="4578350"/>
        </p:xfrm>
        <a:graphic>
          <a:graphicData uri="http://schemas.openxmlformats.org/drawingml/2006/table">
            <a:tbl>
              <a:tblPr firstRow="1" bandRow="1">
                <a:tableStyleId>{5C22544A-7EE6-4342-B048-85BDC9FD1C3A}</a:tableStyleId>
              </a:tblPr>
              <a:tblGrid>
                <a:gridCol w="4104481">
                  <a:extLst>
                    <a:ext uri="{9D8B030D-6E8A-4147-A177-3AD203B41FA5}">
                      <a16:colId xmlns:a16="http://schemas.microsoft.com/office/drawing/2014/main" val="1632879997"/>
                    </a:ext>
                  </a:extLst>
                </a:gridCol>
                <a:gridCol w="4104481">
                  <a:extLst>
                    <a:ext uri="{9D8B030D-6E8A-4147-A177-3AD203B41FA5}">
                      <a16:colId xmlns:a16="http://schemas.microsoft.com/office/drawing/2014/main" val="2062320661"/>
                    </a:ext>
                  </a:extLst>
                </a:gridCol>
              </a:tblGrid>
              <a:tr h="463550">
                <a:tc>
                  <a:txBody>
                    <a:bodyPr/>
                    <a:lstStyle/>
                    <a:p>
                      <a:pPr algn="ctr"/>
                      <a:r>
                        <a:rPr lang="fr-CH" sz="2400" dirty="0">
                          <a:solidFill>
                            <a:srgbClr val="004C6C"/>
                          </a:solidFill>
                          <a:latin typeface="GT Pressura Regular" panose="02000506020000020004" pitchFamily="50" charset="0"/>
                        </a:rPr>
                        <a:t>Stabil</a:t>
                      </a:r>
                      <a:endParaRPr lang="de-CH" sz="2400" dirty="0">
                        <a:solidFill>
                          <a:srgbClr val="004C6C"/>
                        </a:solidFill>
                        <a:latin typeface="GT Pressura Regular" panose="02000506020000020004" pitchFamily="50"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E9D0"/>
                    </a:solidFill>
                  </a:tcPr>
                </a:tc>
                <a:tc>
                  <a:txBody>
                    <a:bodyPr/>
                    <a:lstStyle/>
                    <a:p>
                      <a:pPr algn="ctr"/>
                      <a:r>
                        <a:rPr lang="fr-CH" sz="2400" dirty="0">
                          <a:solidFill>
                            <a:srgbClr val="004C6C"/>
                          </a:solidFill>
                          <a:latin typeface="GT Pressura Regular" panose="02000506020000020004" pitchFamily="50" charset="0"/>
                        </a:rPr>
                        <a:t>Geschwächt</a:t>
                      </a:r>
                      <a:endParaRPr lang="de-CH" sz="2400" dirty="0">
                        <a:solidFill>
                          <a:srgbClr val="004C6C"/>
                        </a:solidFill>
                        <a:latin typeface="GT Pressura Regular" panose="02000506020000020004" pitchFamily="50" charset="0"/>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E9D0"/>
                    </a:solidFill>
                  </a:tcPr>
                </a:tc>
                <a:extLst>
                  <a:ext uri="{0D108BD9-81ED-4DB2-BD59-A6C34878D82A}">
                    <a16:rowId xmlns:a16="http://schemas.microsoft.com/office/drawing/2014/main" val="4059033811"/>
                  </a:ext>
                </a:extLst>
              </a:tr>
              <a:tr h="463550">
                <a:tc>
                  <a:txBody>
                    <a:bodyPr/>
                    <a:lstStyle/>
                    <a:p>
                      <a:pPr>
                        <a:buNone/>
                      </a:pPr>
                      <a:r>
                        <a:rPr lang="de-DE" dirty="0">
                          <a:solidFill>
                            <a:srgbClr val="004C6C"/>
                          </a:solidFill>
                          <a:latin typeface="GT Pressura Regular" panose="02000506020000020004" pitchFamily="50" charset="0"/>
                        </a:rPr>
                        <a:t>Sich selbst realistisch und angemessen wahrnehmen</a:t>
                      </a:r>
                      <a:endParaRPr lang="fr-CH" dirty="0">
                        <a:solidFill>
                          <a:srgbClr val="004C6C"/>
                        </a:solidFill>
                        <a:latin typeface="GT Pressura Regular" panose="02000506020000020004" pitchFamily="50"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1">
                        <a:buNone/>
                      </a:pPr>
                      <a:r>
                        <a:rPr lang="de-DE" dirty="0">
                          <a:solidFill>
                            <a:srgbClr val="004C6C"/>
                          </a:solidFill>
                          <a:latin typeface="GT Pressura Regular" panose="02000506020000020004" pitchFamily="50" charset="0"/>
                        </a:rPr>
                        <a:t>Sich selbst abwerten und über negative Gedanken grübeln</a:t>
                      </a:r>
                      <a:endParaRPr lang="fr-CH" dirty="0">
                        <a:solidFill>
                          <a:srgbClr val="004C6C"/>
                        </a:solidFill>
                        <a:latin typeface="GT Pressura Regular" panose="02000506020000020004" pitchFamily="50"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39377853"/>
                  </a:ext>
                </a:extLst>
              </a:tr>
              <a:tr h="463550">
                <a:tc>
                  <a:txBody>
                    <a:bodyPr/>
                    <a:lstStyle/>
                    <a:p>
                      <a:pPr>
                        <a:buNone/>
                      </a:pPr>
                      <a:r>
                        <a:rPr lang="fr-CH" dirty="0">
                          <a:solidFill>
                            <a:srgbClr val="004C6C"/>
                          </a:solidFill>
                          <a:latin typeface="GT Pressura Regular" panose="02000506020000020004" pitchFamily="50" charset="0"/>
                        </a:rPr>
                        <a:t>Sich </a:t>
                      </a:r>
                      <a:r>
                        <a:rPr lang="fr-CH" dirty="0" err="1">
                          <a:solidFill>
                            <a:srgbClr val="004C6C"/>
                          </a:solidFill>
                          <a:latin typeface="GT Pressura Regular" panose="02000506020000020004" pitchFamily="50" charset="0"/>
                        </a:rPr>
                        <a:t>so</a:t>
                      </a:r>
                      <a:r>
                        <a:rPr lang="fr-CH" dirty="0">
                          <a:solidFill>
                            <a:srgbClr val="004C6C"/>
                          </a:solidFill>
                          <a:latin typeface="GT Pressura Regular" panose="02000506020000020004" pitchFamily="50" charset="0"/>
                        </a:rPr>
                        <a:t> akzeptieren, wie man ist</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1">
                        <a:buNone/>
                      </a:pPr>
                      <a:r>
                        <a:rPr lang="fr-CH" dirty="0">
                          <a:solidFill>
                            <a:srgbClr val="004C6C"/>
                          </a:solidFill>
                          <a:latin typeface="GT Pressura Regular" panose="02000506020000020004" pitchFamily="50" charset="0"/>
                        </a:rPr>
                        <a:t>Seine </a:t>
                      </a:r>
                      <a:r>
                        <a:rPr lang="fr-CH" dirty="0" err="1">
                          <a:solidFill>
                            <a:srgbClr val="004C6C"/>
                          </a:solidFill>
                          <a:latin typeface="GT Pressura Regular" panose="02000506020000020004" pitchFamily="50" charset="0"/>
                        </a:rPr>
                        <a:t>Bedürfnisse</a:t>
                      </a:r>
                      <a:r>
                        <a:rPr lang="fr-CH" dirty="0">
                          <a:solidFill>
                            <a:srgbClr val="004C6C"/>
                          </a:solidFill>
                          <a:latin typeface="GT Pressura Regular" panose="02000506020000020004" pitchFamily="50" charset="0"/>
                        </a:rPr>
                        <a:t> </a:t>
                      </a:r>
                      <a:r>
                        <a:rPr lang="fr-CH" dirty="0" err="1">
                          <a:solidFill>
                            <a:srgbClr val="004C6C"/>
                          </a:solidFill>
                          <a:latin typeface="GT Pressura Regular" panose="02000506020000020004" pitchFamily="50" charset="0"/>
                        </a:rPr>
                        <a:t>vernachlässigen</a:t>
                      </a:r>
                      <a:r>
                        <a:rPr lang="fr-CH" dirty="0">
                          <a:solidFill>
                            <a:srgbClr val="004C6C"/>
                          </a:solidFill>
                          <a:latin typeface="GT Pressura Regular" panose="02000506020000020004" pitchFamily="50" charset="0"/>
                        </a:rPr>
                        <a:t> </a:t>
                      </a:r>
                      <a:r>
                        <a:rPr lang="fr-CH" dirty="0" err="1">
                          <a:solidFill>
                            <a:srgbClr val="004C6C"/>
                          </a:solidFill>
                          <a:latin typeface="GT Pressura Regular" panose="02000506020000020004" pitchFamily="50" charset="0"/>
                        </a:rPr>
                        <a:t>und</a:t>
                      </a:r>
                      <a:r>
                        <a:rPr lang="fr-CH" dirty="0">
                          <a:solidFill>
                            <a:srgbClr val="004C6C"/>
                          </a:solidFill>
                          <a:latin typeface="GT Pressura Regular" panose="02000506020000020004" pitchFamily="50" charset="0"/>
                        </a:rPr>
                        <a:t> </a:t>
                      </a:r>
                      <a:r>
                        <a:rPr lang="fr-CH" dirty="0" err="1">
                          <a:solidFill>
                            <a:srgbClr val="004C6C"/>
                          </a:solidFill>
                          <a:latin typeface="GT Pressura Regular" panose="02000506020000020004" pitchFamily="50" charset="0"/>
                        </a:rPr>
                        <a:t>sich</a:t>
                      </a:r>
                      <a:r>
                        <a:rPr lang="fr-CH" dirty="0">
                          <a:solidFill>
                            <a:srgbClr val="004C6C"/>
                          </a:solidFill>
                          <a:latin typeface="GT Pressura Regular" panose="02000506020000020004" pitchFamily="50" charset="0"/>
                        </a:rPr>
                        <a:t> </a:t>
                      </a:r>
                      <a:r>
                        <a:rPr lang="fr-CH" dirty="0" err="1">
                          <a:solidFill>
                            <a:srgbClr val="004C6C"/>
                          </a:solidFill>
                          <a:latin typeface="GT Pressura Regular" panose="02000506020000020004" pitchFamily="50" charset="0"/>
                        </a:rPr>
                        <a:t>isolieren</a:t>
                      </a:r>
                      <a:endParaRPr lang="fr-CH" dirty="0">
                        <a:solidFill>
                          <a:srgbClr val="004C6C"/>
                        </a:solidFill>
                        <a:latin typeface="GT Pressura Regular" panose="02000506020000020004" pitchFamily="50"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21917628"/>
                  </a:ext>
                </a:extLst>
              </a:tr>
              <a:tr h="463550">
                <a:tc>
                  <a:txBody>
                    <a:bodyPr/>
                    <a:lstStyle/>
                    <a:p>
                      <a:pPr>
                        <a:buNone/>
                      </a:pPr>
                      <a:r>
                        <a:rPr lang="fr-CH" dirty="0">
                          <a:solidFill>
                            <a:srgbClr val="004C6C"/>
                          </a:solidFill>
                          <a:latin typeface="GT Pressura Regular" panose="02000506020000020004" pitchFamily="50" charset="0"/>
                        </a:rPr>
                        <a:t>Starke </a:t>
                      </a:r>
                      <a:r>
                        <a:rPr lang="fr-CH" dirty="0" err="1">
                          <a:solidFill>
                            <a:srgbClr val="004C6C"/>
                          </a:solidFill>
                          <a:latin typeface="GT Pressura Regular" panose="02000506020000020004" pitchFamily="50" charset="0"/>
                        </a:rPr>
                        <a:t>Bindungen</a:t>
                      </a:r>
                      <a:r>
                        <a:rPr lang="fr-CH" dirty="0">
                          <a:solidFill>
                            <a:srgbClr val="004C6C"/>
                          </a:solidFill>
                          <a:latin typeface="GT Pressura Regular" panose="02000506020000020004" pitchFamily="50" charset="0"/>
                        </a:rPr>
                        <a:t> </a:t>
                      </a:r>
                      <a:r>
                        <a:rPr lang="fr-CH" dirty="0" err="1">
                          <a:solidFill>
                            <a:srgbClr val="004C6C"/>
                          </a:solidFill>
                          <a:latin typeface="GT Pressura Regular" panose="02000506020000020004" pitchFamily="50" charset="0"/>
                        </a:rPr>
                        <a:t>zu</a:t>
                      </a:r>
                      <a:r>
                        <a:rPr lang="fr-CH" dirty="0">
                          <a:solidFill>
                            <a:srgbClr val="004C6C"/>
                          </a:solidFill>
                          <a:latin typeface="GT Pressura Regular" panose="02000506020000020004" pitchFamily="50" charset="0"/>
                        </a:rPr>
                        <a:t> </a:t>
                      </a:r>
                      <a:r>
                        <a:rPr lang="fr-CH" dirty="0" err="1">
                          <a:solidFill>
                            <a:srgbClr val="004C6C"/>
                          </a:solidFill>
                          <a:latin typeface="GT Pressura Regular" panose="02000506020000020004" pitchFamily="50" charset="0"/>
                        </a:rPr>
                        <a:t>anderen</a:t>
                      </a:r>
                      <a:r>
                        <a:rPr lang="fr-CH" dirty="0">
                          <a:solidFill>
                            <a:srgbClr val="004C6C"/>
                          </a:solidFill>
                          <a:latin typeface="GT Pressura Regular" panose="02000506020000020004" pitchFamily="50" charset="0"/>
                        </a:rPr>
                        <a:t> </a:t>
                      </a:r>
                      <a:r>
                        <a:rPr lang="fr-CH" dirty="0" err="1">
                          <a:solidFill>
                            <a:srgbClr val="004C6C"/>
                          </a:solidFill>
                          <a:latin typeface="GT Pressura Regular" panose="02000506020000020004" pitchFamily="50" charset="0"/>
                        </a:rPr>
                        <a:t>aufbauen</a:t>
                      </a:r>
                      <a:endParaRPr lang="fr-CH" dirty="0">
                        <a:solidFill>
                          <a:srgbClr val="004C6C"/>
                        </a:solidFill>
                        <a:latin typeface="GT Pressura Regular" panose="02000506020000020004" pitchFamily="50"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1">
                        <a:buNone/>
                      </a:pPr>
                      <a:r>
                        <a:rPr lang="fr-CH" dirty="0" err="1">
                          <a:solidFill>
                            <a:srgbClr val="004C6C"/>
                          </a:solidFill>
                          <a:latin typeface="GT Pressura Regular" panose="02000506020000020004" pitchFamily="50" charset="0"/>
                        </a:rPr>
                        <a:t>Schwierigkeiten</a:t>
                      </a:r>
                      <a:r>
                        <a:rPr lang="fr-CH" dirty="0">
                          <a:solidFill>
                            <a:srgbClr val="004C6C"/>
                          </a:solidFill>
                          <a:latin typeface="GT Pressura Regular" panose="02000506020000020004" pitchFamily="50" charset="0"/>
                        </a:rPr>
                        <a:t> </a:t>
                      </a:r>
                      <a:r>
                        <a:rPr lang="fr-CH" dirty="0" err="1">
                          <a:solidFill>
                            <a:srgbClr val="004C6C"/>
                          </a:solidFill>
                          <a:latin typeface="GT Pressura Regular" panose="02000506020000020004" pitchFamily="50" charset="0"/>
                        </a:rPr>
                        <a:t>haben</a:t>
                      </a:r>
                      <a:r>
                        <a:rPr lang="fr-CH" dirty="0">
                          <a:solidFill>
                            <a:srgbClr val="004C6C"/>
                          </a:solidFill>
                          <a:latin typeface="GT Pressura Regular" panose="02000506020000020004" pitchFamily="50" charset="0"/>
                        </a:rPr>
                        <a:t>, mit Stress </a:t>
                      </a:r>
                      <a:r>
                        <a:rPr lang="fr-CH" dirty="0" err="1">
                          <a:solidFill>
                            <a:srgbClr val="004C6C"/>
                          </a:solidFill>
                          <a:latin typeface="GT Pressura Regular" panose="02000506020000020004" pitchFamily="50" charset="0"/>
                        </a:rPr>
                        <a:t>umzugehen</a:t>
                      </a:r>
                      <a:endParaRPr lang="fr-CH" dirty="0">
                        <a:solidFill>
                          <a:srgbClr val="004C6C"/>
                        </a:solidFill>
                        <a:latin typeface="GT Pressura Regular" panose="02000506020000020004" pitchFamily="50"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8716965"/>
                  </a:ext>
                </a:extLst>
              </a:tr>
              <a:tr h="463550">
                <a:tc>
                  <a:txBody>
                    <a:bodyPr/>
                    <a:lstStyle/>
                    <a:p>
                      <a:pPr>
                        <a:buNone/>
                      </a:pPr>
                      <a:r>
                        <a:rPr lang="fr-CH" dirty="0">
                          <a:solidFill>
                            <a:srgbClr val="004C6C"/>
                          </a:solidFill>
                          <a:latin typeface="GT Pressura Regular" panose="02000506020000020004" pitchFamily="50" charset="0"/>
                        </a:rPr>
                        <a:t>Sich </a:t>
                      </a:r>
                      <a:r>
                        <a:rPr lang="fr-CH" dirty="0" err="1">
                          <a:solidFill>
                            <a:srgbClr val="004C6C"/>
                          </a:solidFill>
                          <a:latin typeface="GT Pressura Regular" panose="02000506020000020004" pitchFamily="50" charset="0"/>
                        </a:rPr>
                        <a:t>fähig</a:t>
                      </a:r>
                      <a:r>
                        <a:rPr lang="fr-CH" dirty="0">
                          <a:solidFill>
                            <a:srgbClr val="004C6C"/>
                          </a:solidFill>
                          <a:latin typeface="GT Pressura Regular" panose="02000506020000020004" pitchFamily="50" charset="0"/>
                        </a:rPr>
                        <a:t> </a:t>
                      </a:r>
                      <a:r>
                        <a:rPr lang="fr-CH" dirty="0" err="1">
                          <a:solidFill>
                            <a:srgbClr val="004C6C"/>
                          </a:solidFill>
                          <a:latin typeface="GT Pressura Regular" panose="02000506020000020004" pitchFamily="50" charset="0"/>
                        </a:rPr>
                        <a:t>fühlen</a:t>
                      </a:r>
                      <a:r>
                        <a:rPr lang="fr-CH" dirty="0">
                          <a:solidFill>
                            <a:srgbClr val="004C6C"/>
                          </a:solidFill>
                          <a:latin typeface="GT Pressura Regular" panose="02000506020000020004" pitchFamily="50" charset="0"/>
                        </a:rPr>
                        <a:t>, die </a:t>
                      </a:r>
                      <a:r>
                        <a:rPr lang="fr-CH" dirty="0" err="1">
                          <a:solidFill>
                            <a:srgbClr val="004C6C"/>
                          </a:solidFill>
                          <a:latin typeface="GT Pressura Regular" panose="02000506020000020004" pitchFamily="50" charset="0"/>
                        </a:rPr>
                        <a:t>Herausforderungen</a:t>
                      </a:r>
                      <a:r>
                        <a:rPr lang="fr-CH" dirty="0">
                          <a:solidFill>
                            <a:srgbClr val="004C6C"/>
                          </a:solidFill>
                          <a:latin typeface="GT Pressura Regular" panose="02000506020000020004" pitchFamily="50" charset="0"/>
                        </a:rPr>
                        <a:t> des </a:t>
                      </a:r>
                      <a:r>
                        <a:rPr lang="fr-CH" dirty="0" err="1">
                          <a:solidFill>
                            <a:srgbClr val="004C6C"/>
                          </a:solidFill>
                          <a:latin typeface="GT Pressura Regular" panose="02000506020000020004" pitchFamily="50" charset="0"/>
                        </a:rPr>
                        <a:t>Alltags</a:t>
                      </a:r>
                      <a:r>
                        <a:rPr lang="fr-CH" dirty="0">
                          <a:solidFill>
                            <a:srgbClr val="004C6C"/>
                          </a:solidFill>
                          <a:latin typeface="GT Pressura Regular" panose="02000506020000020004" pitchFamily="50" charset="0"/>
                        </a:rPr>
                        <a:t> </a:t>
                      </a:r>
                      <a:r>
                        <a:rPr lang="fr-CH" dirty="0" err="1">
                          <a:solidFill>
                            <a:srgbClr val="004C6C"/>
                          </a:solidFill>
                          <a:latin typeface="GT Pressura Regular" panose="02000506020000020004" pitchFamily="50" charset="0"/>
                        </a:rPr>
                        <a:t>zu</a:t>
                      </a:r>
                      <a:r>
                        <a:rPr lang="fr-CH" dirty="0">
                          <a:solidFill>
                            <a:srgbClr val="004C6C"/>
                          </a:solidFill>
                          <a:latin typeface="GT Pressura Regular" panose="02000506020000020004" pitchFamily="50" charset="0"/>
                        </a:rPr>
                        <a:t> </a:t>
                      </a:r>
                      <a:r>
                        <a:rPr lang="fr-CH" dirty="0" err="1">
                          <a:solidFill>
                            <a:srgbClr val="004C6C"/>
                          </a:solidFill>
                          <a:latin typeface="GT Pressura Regular" panose="02000506020000020004" pitchFamily="50" charset="0"/>
                        </a:rPr>
                        <a:t>meistern</a:t>
                      </a:r>
                      <a:endParaRPr lang="fr-CH" dirty="0">
                        <a:solidFill>
                          <a:srgbClr val="004C6C"/>
                        </a:solidFill>
                        <a:latin typeface="GT Pressura Regular" panose="02000506020000020004" pitchFamily="50"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1">
                        <a:buNone/>
                      </a:pPr>
                      <a:r>
                        <a:rPr lang="fr-CH" dirty="0">
                          <a:solidFill>
                            <a:srgbClr val="004C6C"/>
                          </a:solidFill>
                          <a:latin typeface="GT Pressura Regular" panose="02000506020000020004" pitchFamily="50" charset="0"/>
                        </a:rPr>
                        <a:t>Ein Scheitern als Beweis für eigenen Wertverlust interpretieren</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9636238"/>
                  </a:ext>
                </a:extLst>
              </a:tr>
              <a:tr h="609600">
                <a:tc>
                  <a:txBody>
                    <a:bodyPr/>
                    <a:lstStyle/>
                    <a:p>
                      <a:pPr>
                        <a:buNone/>
                      </a:pPr>
                      <a:r>
                        <a:rPr lang="de-DE" sz="1800" kern="1200" dirty="0">
                          <a:solidFill>
                            <a:srgbClr val="004C6C"/>
                          </a:solidFill>
                          <a:latin typeface="GT Pressura Regular" panose="02000506020000020004" pitchFamily="50" charset="0"/>
                          <a:ea typeface="+mn-ea"/>
                          <a:cs typeface="+mn-cs"/>
                        </a:rPr>
                        <a:t>Situationen relativieren und den inneren Kritiker beruhigen</a:t>
                      </a:r>
                      <a:endParaRPr lang="fr-CH" sz="1800" kern="1200" dirty="0">
                        <a:solidFill>
                          <a:srgbClr val="004C6C"/>
                        </a:solidFill>
                        <a:latin typeface="GT Pressura Regular" panose="02000506020000020004" pitchFamily="50" charset="0"/>
                        <a:ea typeface="+mn-ea"/>
                        <a:cs typeface="+mn-cs"/>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1">
                        <a:buNone/>
                      </a:pPr>
                      <a:r>
                        <a:rPr lang="fr-CH">
                          <a:solidFill>
                            <a:srgbClr val="004C6C"/>
                          </a:solidFill>
                          <a:latin typeface="GT Pressura Regular" panose="02000506020000020004" pitchFamily="50" charset="0"/>
                        </a:rPr>
                        <a:t>Sich bei einem Misserfolg oder einer Schwierigkeit selbst streng beurteilen</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0619978"/>
                  </a:ext>
                </a:extLst>
              </a:tr>
              <a:tr h="463550">
                <a:tc>
                  <a:txBody>
                    <a:bodyPr/>
                    <a:lstStyle/>
                    <a:p>
                      <a:pPr>
                        <a:buNone/>
                      </a:pPr>
                      <a:r>
                        <a:rPr lang="fr-CH">
                          <a:solidFill>
                            <a:srgbClr val="004C6C"/>
                          </a:solidFill>
                          <a:latin typeface="GT Pressura Regular" panose="02000506020000020004" pitchFamily="50" charset="0"/>
                        </a:rPr>
                        <a:t>Die eigenen Stärken und Ressourcen erkennen</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1">
                        <a:buNone/>
                      </a:pPr>
                      <a:r>
                        <a:rPr lang="fr-CH" dirty="0">
                          <a:solidFill>
                            <a:srgbClr val="004C6C"/>
                          </a:solidFill>
                          <a:latin typeface="GT Pressura Regular" panose="02000506020000020004" pitchFamily="50" charset="0"/>
                        </a:rPr>
                        <a:t>Häufig an den eigenen Fähigkeiten zweifeln</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22384164"/>
                  </a:ext>
                </a:extLst>
              </a:tr>
            </a:tbl>
          </a:graphicData>
        </a:graphic>
      </p:graphicFrame>
      <p:sp>
        <p:nvSpPr>
          <p:cNvPr id="3" name="Titre 2">
            <a:extLst>
              <a:ext uri="{FF2B5EF4-FFF2-40B4-BE49-F238E27FC236}">
                <a16:creationId xmlns:a16="http://schemas.microsoft.com/office/drawing/2014/main" id="{1FE05C03-3DC1-C8F1-CA5A-50BD6202F7C8}"/>
              </a:ext>
            </a:extLst>
          </p:cNvPr>
          <p:cNvSpPr>
            <a:spLocks noGrp="1"/>
          </p:cNvSpPr>
          <p:nvPr>
            <p:ph type="title"/>
          </p:nvPr>
        </p:nvSpPr>
        <p:spPr>
          <a:xfrm>
            <a:off x="436562" y="994440"/>
            <a:ext cx="8229600" cy="792088"/>
          </a:xfrm>
        </p:spPr>
        <p:txBody>
          <a:bodyPr/>
          <a:lstStyle/>
          <a:p>
            <a:r>
              <a:rPr lang="fr-CH" sz="3200" b="1" dirty="0">
                <a:latin typeface="GT Pressura Regular" panose="02000506020000020004" pitchFamily="50" charset="0"/>
              </a:rPr>
              <a:t>Ein Selbstwertgefühl… </a:t>
            </a:r>
            <a:endParaRPr lang="de-CH" sz="3200" b="1" dirty="0">
              <a:latin typeface="GT Pressura Regular" panose="02000506020000020004" pitchFamily="50" charset="0"/>
            </a:endParaRPr>
          </a:p>
        </p:txBody>
      </p:sp>
    </p:spTree>
    <p:extLst>
      <p:ext uri="{BB962C8B-B14F-4D97-AF65-F5344CB8AC3E}">
        <p14:creationId xmlns:p14="http://schemas.microsoft.com/office/powerpoint/2010/main" val="295647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F9953FB7-F80F-5E33-4FCC-4AF4AC1591F3}"/>
              </a:ext>
            </a:extLst>
          </p:cNvPr>
          <p:cNvSpPr>
            <a:spLocks noGrp="1"/>
          </p:cNvSpPr>
          <p:nvPr>
            <p:ph idx="1"/>
          </p:nvPr>
        </p:nvSpPr>
        <p:spPr>
          <a:xfrm>
            <a:off x="467544" y="2348880"/>
            <a:ext cx="8208912" cy="4032447"/>
          </a:xfrm>
        </p:spPr>
        <p:txBody>
          <a:bodyPr>
            <a:normAutofit fontScale="47500" lnSpcReduction="20000"/>
          </a:bodyPr>
          <a:lstStyle/>
          <a:p>
            <a:pPr algn="just"/>
            <a:endParaRPr lang="fr-FR" sz="3200" b="1" dirty="0">
              <a:highlight>
                <a:srgbClr val="00E9D0"/>
              </a:highlight>
              <a:latin typeface="GT Pressura Regular" panose="02000506020000020004"/>
            </a:endParaRPr>
          </a:p>
          <a:p>
            <a:pPr algn="just"/>
            <a:r>
              <a:rPr lang="fr-FR" sz="3200" b="1" dirty="0">
                <a:highlight>
                  <a:srgbClr val="00E9D0"/>
                </a:highlight>
                <a:latin typeface="GT Pressura Regular" panose="02000506020000020004"/>
              </a:rPr>
              <a:t>Selbstvertrauen</a:t>
            </a:r>
            <a:endParaRPr lang="fr-CH" sz="3200" b="1" dirty="0">
              <a:highlight>
                <a:srgbClr val="00E9D0"/>
              </a:highlight>
              <a:latin typeface="GT Pressura Regular" panose="02000506020000020004"/>
            </a:endParaRPr>
          </a:p>
          <a:p>
            <a:pPr marL="171450" indent="-171450" algn="just">
              <a:buFont typeface="Arial" panose="020B0604020202020204" pitchFamily="34" charset="0"/>
              <a:buChar char="•"/>
            </a:pPr>
            <a:r>
              <a:rPr lang="fr-FR" sz="3200" dirty="0" err="1">
                <a:latin typeface="GT Pressura Regular" panose="02000506020000020004"/>
              </a:rPr>
              <a:t>Die Überzeugung</a:t>
            </a:r>
            <a:r>
              <a:rPr lang="fr-FR" sz="3200" dirty="0">
                <a:latin typeface="GT Pressura Regular" panose="02000506020000020004"/>
              </a:rPr>
              <a:t>, über </a:t>
            </a:r>
            <a:r>
              <a:rPr lang="fr-FR" sz="3200" b="1" dirty="0">
                <a:latin typeface="GT Pressura Regular" panose="02000506020000020004"/>
              </a:rPr>
              <a:t>die notwendigen Fähigkeiten und Kompetenzen </a:t>
            </a:r>
            <a:r>
              <a:rPr lang="fr-FR" sz="3200" dirty="0">
                <a:latin typeface="GT Pressura Regular" panose="02000506020000020004"/>
              </a:rPr>
              <a:t>zu verfügen, </a:t>
            </a:r>
            <a:r>
              <a:rPr lang="fr-FR" sz="3200" b="1" dirty="0">
                <a:latin typeface="GT Pressura Regular" panose="02000506020000020004"/>
              </a:rPr>
              <a:t>um zu handeln</a:t>
            </a:r>
            <a:endParaRPr lang="fr-FR" sz="3200" dirty="0">
              <a:latin typeface="GT Pressura Regular" panose="02000506020000020004"/>
            </a:endParaRPr>
          </a:p>
          <a:p>
            <a:pPr algn="just"/>
            <a:endParaRPr lang="fr-CH" sz="3200" dirty="0">
              <a:latin typeface="GT Pressura Regular" panose="02000506020000020004"/>
            </a:endParaRPr>
          </a:p>
          <a:p>
            <a:pPr algn="just"/>
            <a:endParaRPr lang="fr-CH" sz="1800" dirty="0">
              <a:latin typeface="GT Pressura Regular" panose="02000506020000020004"/>
            </a:endParaRPr>
          </a:p>
          <a:p>
            <a:pPr algn="just"/>
            <a:r>
              <a:rPr lang="fr-FR" sz="3200" b="1" dirty="0">
                <a:highlight>
                  <a:srgbClr val="00E9D0"/>
                </a:highlight>
                <a:latin typeface="GT Pressura Regular" panose="02000506020000020004"/>
              </a:rPr>
              <a:t>Sozialer Vergleich</a:t>
            </a:r>
            <a:endParaRPr lang="fr-CH" sz="3200" b="1" dirty="0">
              <a:highlight>
                <a:srgbClr val="00E9D0"/>
              </a:highlight>
              <a:latin typeface="GT Pressura Regular" panose="02000506020000020004"/>
            </a:endParaRPr>
          </a:p>
          <a:p>
            <a:pPr marL="171450" indent="-171450" algn="just">
              <a:buFont typeface="Arial" panose="020B0604020202020204" pitchFamily="34" charset="0"/>
              <a:buChar char="•"/>
            </a:pPr>
            <a:r>
              <a:rPr lang="fr-FR" sz="3200" dirty="0">
                <a:latin typeface="GT Pressura Regular" panose="02000506020000020004"/>
              </a:rPr>
              <a:t>Die Tatsache, </a:t>
            </a:r>
            <a:r>
              <a:rPr lang="fr-FR" sz="3200" b="1" dirty="0">
                <a:latin typeface="GT Pressura Regular" panose="02000506020000020004"/>
              </a:rPr>
              <a:t>dass wir unsere Meinungen oder Fähigkeiten mit denen anderer vergleichen</a:t>
            </a:r>
            <a:r>
              <a:rPr lang="fr-FR" sz="3200" dirty="0">
                <a:latin typeface="GT Pressura Regular" panose="02000506020000020004"/>
              </a:rPr>
              <a:t>. </a:t>
            </a:r>
          </a:p>
          <a:p>
            <a:pPr algn="just"/>
            <a:endParaRPr lang="fr-FR" sz="3200" dirty="0">
              <a:latin typeface="GT Pressura Regular" panose="02000506020000020004"/>
            </a:endParaRPr>
          </a:p>
          <a:p>
            <a:r>
              <a:rPr lang="fr-CH" sz="3200" b="1" dirty="0">
                <a:highlight>
                  <a:srgbClr val="00E9D0"/>
                </a:highlight>
                <a:latin typeface="GT Pressura Regular" panose="02000506020000020004"/>
              </a:rPr>
              <a:t>Selbstbild</a:t>
            </a:r>
          </a:p>
          <a:p>
            <a:pPr marL="171450" indent="-171450" algn="just">
              <a:buFont typeface="Arial" panose="020B0604020202020204" pitchFamily="34" charset="0"/>
              <a:buChar char="•"/>
            </a:pPr>
            <a:r>
              <a:rPr lang="fr-CH" sz="3200" dirty="0">
                <a:latin typeface="GT Pressura Regular" panose="02000506020000020004"/>
              </a:rPr>
              <a:t>Die </a:t>
            </a:r>
            <a:r>
              <a:rPr lang="fr-CH" sz="3200" b="1" dirty="0">
                <a:latin typeface="GT Pressura Regular" panose="02000506020000020004"/>
              </a:rPr>
              <a:t>Beschreibung </a:t>
            </a:r>
            <a:r>
              <a:rPr lang="fr-CH" sz="3200" dirty="0">
                <a:latin typeface="GT Pressura Regular" panose="02000506020000020004"/>
              </a:rPr>
              <a:t>von sich selbst und die Wahrnehmung </a:t>
            </a:r>
            <a:r>
              <a:rPr lang="fr-CH" sz="3200" b="1" dirty="0">
                <a:latin typeface="GT Pressura Regular" panose="02000506020000020004"/>
              </a:rPr>
              <a:t>unserer persönlichen Eigenschaften </a:t>
            </a:r>
            <a:r>
              <a:rPr lang="fr-CH" sz="3200" dirty="0">
                <a:latin typeface="GT Pressura Regular" panose="02000506020000020004"/>
              </a:rPr>
              <a:t>(Vorlieben, Qualitäten, Geschlecht, Aussehen, Schwächen usw.) sowie </a:t>
            </a:r>
            <a:r>
              <a:rPr lang="fr-CH" sz="3200" b="1" dirty="0">
                <a:latin typeface="GT Pressura Regular" panose="02000506020000020004"/>
              </a:rPr>
              <a:t>der Rollen und Werte</a:t>
            </a:r>
            <a:r>
              <a:rPr lang="fr-CH" sz="3200" dirty="0">
                <a:latin typeface="GT Pressura Regular" panose="02000506020000020004"/>
              </a:rPr>
              <a:t>,</a:t>
            </a:r>
            <a:r>
              <a:rPr lang="fr-CH" sz="3200" b="1" dirty="0">
                <a:latin typeface="GT Pressura Regular" panose="02000506020000020004"/>
              </a:rPr>
              <a:t> </a:t>
            </a:r>
            <a:r>
              <a:rPr lang="fr-CH" sz="3200" dirty="0">
                <a:latin typeface="GT Pressura Regular" panose="02000506020000020004"/>
              </a:rPr>
              <a:t>die wir uns selbst zuschreiben.</a:t>
            </a:r>
          </a:p>
          <a:p>
            <a:pPr algn="just"/>
            <a:endParaRPr lang="fr-CH" sz="3200" dirty="0">
              <a:latin typeface="GT Pressura Regular" panose="02000506020000020004"/>
            </a:endParaRPr>
          </a:p>
          <a:p>
            <a:r>
              <a:rPr lang="fr-CH" sz="3200" b="1" dirty="0">
                <a:highlight>
                  <a:srgbClr val="00E9D0"/>
                </a:highlight>
                <a:latin typeface="GT Pressura Regular" panose="02000506020000020004"/>
              </a:rPr>
              <a:t>Körperbild</a:t>
            </a:r>
          </a:p>
          <a:p>
            <a:pPr marL="171450" indent="-171450" algn="just">
              <a:buFont typeface="Arial" panose="020B0604020202020204" pitchFamily="34" charset="0"/>
              <a:buChar char="•"/>
            </a:pPr>
            <a:r>
              <a:rPr lang="fr-CH" sz="3200" dirty="0">
                <a:latin typeface="GT Pressura Regular" panose="02000506020000020004"/>
              </a:rPr>
              <a:t>Die </a:t>
            </a:r>
            <a:r>
              <a:rPr lang="fr-CH" sz="3200" b="1" dirty="0">
                <a:latin typeface="GT Pressura Regular" panose="02000506020000020004"/>
              </a:rPr>
              <a:t>mentale, emotionale und körperliche Wahrnehmung </a:t>
            </a:r>
            <a:r>
              <a:rPr lang="fr-CH" sz="3200" dirty="0">
                <a:latin typeface="GT Pressura Regular" panose="02000506020000020004"/>
              </a:rPr>
              <a:t>unseres </a:t>
            </a:r>
            <a:r>
              <a:rPr lang="fr-CH" sz="3200" b="1" dirty="0">
                <a:latin typeface="GT Pressura Regular" panose="02000506020000020004"/>
              </a:rPr>
              <a:t>Körpers</a:t>
            </a:r>
            <a:r>
              <a:rPr lang="fr-CH" sz="3200" dirty="0">
                <a:latin typeface="GT Pressura Regular" panose="02000506020000020004"/>
              </a:rPr>
              <a:t>. </a:t>
            </a:r>
          </a:p>
          <a:p>
            <a:pPr marL="171450" indent="-171450" algn="just">
              <a:buFont typeface="Arial" panose="020B0604020202020204" pitchFamily="34" charset="0"/>
              <a:buChar char="•"/>
            </a:pPr>
            <a:endParaRPr lang="fr-FR" sz="3200" dirty="0">
              <a:latin typeface="GT Pressura Regular" panose="02000506020000020004"/>
            </a:endParaRPr>
          </a:p>
          <a:p>
            <a:endParaRPr lang="de-CH" dirty="0"/>
          </a:p>
        </p:txBody>
      </p:sp>
      <p:sp>
        <p:nvSpPr>
          <p:cNvPr id="3" name="Titre 2">
            <a:extLst>
              <a:ext uri="{FF2B5EF4-FFF2-40B4-BE49-F238E27FC236}">
                <a16:creationId xmlns:a16="http://schemas.microsoft.com/office/drawing/2014/main" id="{27C87880-B5E9-228B-97A3-71F4AB6FF173}"/>
              </a:ext>
            </a:extLst>
          </p:cNvPr>
          <p:cNvSpPr>
            <a:spLocks noGrp="1"/>
          </p:cNvSpPr>
          <p:nvPr>
            <p:ph type="title"/>
          </p:nvPr>
        </p:nvSpPr>
        <p:spPr/>
        <p:txBody>
          <a:bodyPr/>
          <a:lstStyle/>
          <a:p>
            <a:r>
              <a:rPr lang="fr-CH" sz="3200" b="1" dirty="0">
                <a:latin typeface="GT Pressura Regular" panose="02000506020000020004" pitchFamily="50" charset="0"/>
              </a:rPr>
              <a:t>Weitere Begriffe im Zusammenhang mit dem Selbstwertgefühl </a:t>
            </a:r>
            <a:endParaRPr lang="de-CH" sz="3200" b="1" dirty="0">
              <a:latin typeface="GT Pressura Regular" panose="02000506020000020004" pitchFamily="50" charset="0"/>
            </a:endParaRPr>
          </a:p>
        </p:txBody>
      </p:sp>
    </p:spTree>
    <p:extLst>
      <p:ext uri="{BB962C8B-B14F-4D97-AF65-F5344CB8AC3E}">
        <p14:creationId xmlns:p14="http://schemas.microsoft.com/office/powerpoint/2010/main" val="2970029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84A91541-F8AB-85DE-CE06-A1DDCB573B8C}"/>
              </a:ext>
            </a:extLst>
          </p:cNvPr>
          <p:cNvSpPr>
            <a:spLocks noGrp="1"/>
          </p:cNvSpPr>
          <p:nvPr>
            <p:ph idx="1"/>
          </p:nvPr>
        </p:nvSpPr>
        <p:spPr>
          <a:xfrm>
            <a:off x="552090" y="1754883"/>
            <a:ext cx="8018704" cy="4338415"/>
          </a:xfrm>
        </p:spPr>
        <p:txBody>
          <a:bodyPr>
            <a:noAutofit/>
          </a:bodyPr>
          <a:lstStyle/>
          <a:p>
            <a:pPr algn="just"/>
            <a:r>
              <a:rPr lang="fr-FR" sz="1500" b="1" dirty="0">
                <a:highlight>
                  <a:srgbClr val="00E9D0"/>
                </a:highlight>
                <a:latin typeface="GT Pressura Regular" panose="02000506020000020004"/>
              </a:rPr>
              <a:t>Frühe Kindheit </a:t>
            </a:r>
          </a:p>
          <a:p>
            <a:pPr marL="285750" indent="-285750" algn="just">
              <a:buFont typeface="Arial" panose="020B0604020202020204" pitchFamily="34" charset="0"/>
              <a:buChar char="•"/>
            </a:pPr>
            <a:r>
              <a:rPr lang="fr-FR" sz="1500" dirty="0">
                <a:latin typeface="GT Pressura Regular" panose="02000506020000020004"/>
              </a:rPr>
              <a:t>Entwickelt sich dank des Sicherheitsgefühls, das durch die </a:t>
            </a:r>
            <a:r>
              <a:rPr lang="fr-FR" sz="1500" b="1" dirty="0">
                <a:latin typeface="GT Pressura Regular" panose="02000506020000020004"/>
              </a:rPr>
              <a:t>Anwesenheit der Eltern </a:t>
            </a:r>
            <a:r>
              <a:rPr lang="fr-FR" sz="1500" dirty="0">
                <a:latin typeface="GT Pressura Regular" panose="02000506020000020004"/>
              </a:rPr>
              <a:t>entsteht</a:t>
            </a:r>
          </a:p>
          <a:p>
            <a:pPr marL="285750" indent="-285750" algn="just">
              <a:buFont typeface="Arial" panose="020B0604020202020204" pitchFamily="34" charset="0"/>
              <a:buChar char="•"/>
            </a:pPr>
            <a:r>
              <a:rPr lang="fr-FR" sz="1500" dirty="0">
                <a:latin typeface="GT Pressura Regular" panose="02000506020000020004"/>
              </a:rPr>
              <a:t>Wenn Gefühle, Ideen und Handlungen mit Offenheit und Liebe aufgenommen werden</a:t>
            </a:r>
            <a:r>
              <a:rPr lang="fr-FR" sz="1500" dirty="0">
                <a:latin typeface="GT Pressura Regular" panose="02000506020000020004"/>
                <a:sym typeface="Wingdings" panose="05000000000000000000" pitchFamily="2" charset="2"/>
              </a:rPr>
              <a:t>  </a:t>
            </a:r>
            <a:r>
              <a:rPr lang="fr-FR" sz="1500" dirty="0">
                <a:latin typeface="GT Pressura Regular" panose="02000506020000020004"/>
              </a:rPr>
              <a:t>Versteht, dass </a:t>
            </a:r>
            <a:r>
              <a:rPr lang="fr-FR" sz="1500" dirty="0" err="1">
                <a:latin typeface="GT Pressura Regular" panose="02000506020000020004"/>
              </a:rPr>
              <a:t>es </a:t>
            </a:r>
            <a:r>
              <a:rPr lang="fr-FR" sz="1500" dirty="0">
                <a:latin typeface="GT Pressura Regular" panose="02000506020000020004"/>
              </a:rPr>
              <a:t>wertvoll ist</a:t>
            </a:r>
          </a:p>
          <a:p>
            <a:pPr marL="285750" indent="-285750" algn="just">
              <a:buFont typeface="Wingdings" panose="05000000000000000000" pitchFamily="2" charset="2"/>
              <a:buChar char="à"/>
            </a:pPr>
            <a:r>
              <a:rPr lang="fr-FR" sz="1500" b="1" dirty="0">
                <a:latin typeface="GT Pressura Regular" panose="02000506020000020004"/>
              </a:rPr>
              <a:t>Emotionale Sicherheit </a:t>
            </a:r>
            <a:r>
              <a:rPr lang="fr-FR" sz="1500" dirty="0">
                <a:latin typeface="GT Pressura Regular" panose="02000506020000020004"/>
              </a:rPr>
              <a:t>ist die unverzichtbare Grundlage für das Selbstwertgefühl</a:t>
            </a:r>
          </a:p>
          <a:p>
            <a:pPr algn="just"/>
            <a:endParaRPr lang="fr-CH" sz="1500" dirty="0">
              <a:latin typeface="GT Pressura Regular" panose="02000506020000020004"/>
            </a:endParaRPr>
          </a:p>
          <a:p>
            <a:pPr algn="just"/>
            <a:r>
              <a:rPr lang="fr-FR" sz="1500" b="1" dirty="0">
                <a:highlight>
                  <a:srgbClr val="00E9D0"/>
                </a:highlight>
                <a:latin typeface="GT Pressura Regular" panose="02000506020000020004"/>
              </a:rPr>
              <a:t>Ab 7 Jahren</a:t>
            </a:r>
          </a:p>
          <a:p>
            <a:pPr marL="285750" indent="-285750" algn="just">
              <a:buFont typeface="Arial" panose="020B0604020202020204" pitchFamily="34" charset="0"/>
              <a:buChar char="•"/>
            </a:pPr>
            <a:r>
              <a:rPr lang="fr-FR" sz="1500" dirty="0">
                <a:latin typeface="GT Pressura Regular" panose="02000506020000020004"/>
              </a:rPr>
              <a:t>Bewusstsein für die eigene </a:t>
            </a:r>
            <a:r>
              <a:rPr lang="fr-FR" sz="1500" b="1" dirty="0">
                <a:latin typeface="GT Pressura Regular" panose="02000506020000020004"/>
              </a:rPr>
              <a:t>Einzigartigkeit </a:t>
            </a:r>
            <a:r>
              <a:rPr lang="fr-FR" sz="1500" dirty="0">
                <a:latin typeface="GT Pressura Regular" panose="02000506020000020004"/>
              </a:rPr>
              <a:t>und Beginn des </a:t>
            </a:r>
            <a:r>
              <a:rPr lang="fr-FR" sz="1500" b="1" dirty="0">
                <a:latin typeface="GT Pressura Regular" panose="02000506020000020004"/>
              </a:rPr>
              <a:t>sozialen Vergleichs</a:t>
            </a:r>
          </a:p>
          <a:p>
            <a:pPr marL="285750" indent="-285750" algn="just">
              <a:buFont typeface="Arial" panose="020B0604020202020204" pitchFamily="34" charset="0"/>
              <a:buChar char="•"/>
            </a:pPr>
            <a:r>
              <a:rPr lang="fr-FR" sz="1500" dirty="0">
                <a:latin typeface="GT Pressura Regular" panose="02000506020000020004"/>
              </a:rPr>
              <a:t>Entwickelt sich durch die Fähigkeit, </a:t>
            </a:r>
            <a:r>
              <a:rPr lang="fr-FR" sz="1500" b="1" dirty="0">
                <a:latin typeface="GT Pressura Regular" panose="02000506020000020004"/>
              </a:rPr>
              <a:t>sich </a:t>
            </a:r>
            <a:r>
              <a:rPr lang="fr-FR" sz="1500" dirty="0">
                <a:latin typeface="GT Pressura Regular" panose="02000506020000020004"/>
              </a:rPr>
              <a:t>an neue Umgebungen </a:t>
            </a:r>
            <a:r>
              <a:rPr lang="fr-FR" sz="1500" b="1" dirty="0">
                <a:latin typeface="GT Pressura Regular" panose="02000506020000020004"/>
              </a:rPr>
              <a:t>anzupassen </a:t>
            </a:r>
            <a:r>
              <a:rPr lang="fr-FR" sz="1500" dirty="0">
                <a:latin typeface="GT Pressura Regular" panose="02000506020000020004"/>
              </a:rPr>
              <a:t>(Schule, Freizeit, neue Erwachsene) und das Gefühl, beim Lernen </a:t>
            </a:r>
            <a:r>
              <a:rPr lang="fr-FR" sz="1500" b="1" dirty="0">
                <a:latin typeface="GT Pressura Regular" panose="02000506020000020004"/>
              </a:rPr>
              <a:t>erfolgreich zu sein </a:t>
            </a:r>
            <a:r>
              <a:rPr lang="fr-FR" sz="1500" dirty="0">
                <a:latin typeface="GT Pressura Regular" panose="02000506020000020004"/>
              </a:rPr>
              <a:t>(lesen, schreiben, kommunizieren, Freunde finden, Wut regulieren usw.) </a:t>
            </a:r>
          </a:p>
          <a:p>
            <a:pPr marL="285750" indent="-285750" algn="just">
              <a:buFont typeface="Wingdings" panose="05000000000000000000" pitchFamily="2" charset="2"/>
              <a:buChar char="à"/>
            </a:pPr>
            <a:r>
              <a:rPr lang="fr-FR" sz="1500" b="1" dirty="0">
                <a:latin typeface="GT Pressura Regular" panose="02000506020000020004"/>
              </a:rPr>
              <a:t>Bedürfnis, </a:t>
            </a:r>
            <a:r>
              <a:rPr lang="fr-FR" sz="1500" dirty="0">
                <a:latin typeface="GT Pressura Regular" panose="02000506020000020004"/>
              </a:rPr>
              <a:t>das Gefühl zu haben, </a:t>
            </a:r>
            <a:r>
              <a:rPr lang="fr-FR" sz="1500" b="1" dirty="0">
                <a:latin typeface="GT Pressura Regular" panose="02000506020000020004"/>
              </a:rPr>
              <a:t>akzeptiert</a:t>
            </a:r>
            <a:r>
              <a:rPr lang="fr-FR" sz="1500" dirty="0">
                <a:latin typeface="GT Pressura Regular" panose="02000506020000020004"/>
              </a:rPr>
              <a:t> zu werden und sich </a:t>
            </a:r>
            <a:r>
              <a:rPr lang="fr-FR" sz="1500" b="1" dirty="0" err="1">
                <a:latin typeface="GT Pressura Regular" panose="02000506020000020004"/>
              </a:rPr>
              <a:t>kompetent</a:t>
            </a:r>
            <a:r>
              <a:rPr lang="fr-FR" sz="1500" dirty="0">
                <a:latin typeface="GT Pressura Regular" panose="02000506020000020004"/>
              </a:rPr>
              <a:t> zu fühlen</a:t>
            </a:r>
            <a:endParaRPr lang="fr-FR" sz="1500" b="1" dirty="0">
              <a:latin typeface="GT Pressura Regular" panose="02000506020000020004"/>
            </a:endParaRPr>
          </a:p>
          <a:p>
            <a:pPr algn="just"/>
            <a:endParaRPr lang="fr-CH" sz="1500" dirty="0">
              <a:latin typeface="GT Pressura Regular" panose="02000506020000020004"/>
            </a:endParaRPr>
          </a:p>
          <a:p>
            <a:pPr algn="just"/>
            <a:r>
              <a:rPr lang="fr-FR" sz="1500" b="1" dirty="0">
                <a:highlight>
                  <a:srgbClr val="00E9D0"/>
                </a:highlight>
                <a:latin typeface="GT Pressura Regular" panose="02000506020000020004"/>
              </a:rPr>
              <a:t>Jugend</a:t>
            </a:r>
          </a:p>
          <a:p>
            <a:pPr marL="285750" indent="-285750" algn="just">
              <a:buFont typeface="Arial" panose="020B0604020202020204" pitchFamily="34" charset="0"/>
              <a:buChar char="•"/>
            </a:pPr>
            <a:r>
              <a:rPr lang="de-DE" sz="1500" dirty="0">
                <a:latin typeface="GT Pressura Regular" panose="02000506020000020004"/>
              </a:rPr>
              <a:t>Primär verbunden mit der Identitätsfindung, dem Körperbild und dem Zugehörigkeitsgefühl zur Peergroup.</a:t>
            </a:r>
            <a:endParaRPr lang="fr-FR" sz="1500" dirty="0">
              <a:latin typeface="GT Pressura Regular" panose="02000506020000020004"/>
            </a:endParaRPr>
          </a:p>
        </p:txBody>
      </p:sp>
      <p:sp>
        <p:nvSpPr>
          <p:cNvPr id="3" name="Titre 2">
            <a:extLst>
              <a:ext uri="{FF2B5EF4-FFF2-40B4-BE49-F238E27FC236}">
                <a16:creationId xmlns:a16="http://schemas.microsoft.com/office/drawing/2014/main" id="{A765B668-5689-F090-35C4-6555AE9D7817}"/>
              </a:ext>
            </a:extLst>
          </p:cNvPr>
          <p:cNvSpPr>
            <a:spLocks noGrp="1"/>
          </p:cNvSpPr>
          <p:nvPr>
            <p:ph type="title"/>
          </p:nvPr>
        </p:nvSpPr>
        <p:spPr>
          <a:xfrm>
            <a:off x="552090" y="1137000"/>
            <a:ext cx="8229600" cy="473869"/>
          </a:xfrm>
        </p:spPr>
        <p:txBody>
          <a:bodyPr/>
          <a:lstStyle/>
          <a:p>
            <a:r>
              <a:rPr lang="fr-FR" sz="2800" b="1" dirty="0">
                <a:latin typeface="GT Pressura Regular" panose="02000506020000020004"/>
              </a:rPr>
              <a:t>Aufbau des Selbstwertgefühls in der Kindheit </a:t>
            </a:r>
            <a:endParaRPr lang="fr-CH" sz="2800" dirty="0">
              <a:latin typeface="GT Pressura Regular" panose="02000506020000020004"/>
            </a:endParaRPr>
          </a:p>
        </p:txBody>
      </p:sp>
    </p:spTree>
    <p:extLst>
      <p:ext uri="{BB962C8B-B14F-4D97-AF65-F5344CB8AC3E}">
        <p14:creationId xmlns:p14="http://schemas.microsoft.com/office/powerpoint/2010/main" val="1044094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46417CC0-CAAE-7459-7B74-47AF3E0F4BDD}"/>
              </a:ext>
            </a:extLst>
          </p:cNvPr>
          <p:cNvSpPr>
            <a:spLocks noGrp="1"/>
          </p:cNvSpPr>
          <p:nvPr>
            <p:ph idx="1"/>
          </p:nvPr>
        </p:nvSpPr>
        <p:spPr>
          <a:xfrm>
            <a:off x="436512" y="2166000"/>
            <a:ext cx="8208912" cy="3600400"/>
          </a:xfrm>
        </p:spPr>
        <p:txBody>
          <a:bodyPr>
            <a:normAutofit lnSpcReduction="10000"/>
          </a:bodyPr>
          <a:lstStyle/>
          <a:p>
            <a:pPr algn="just"/>
            <a:r>
              <a:rPr lang="fr-CH" sz="2000" dirty="0">
                <a:latin typeface="GT Pressura Regular" panose="02000506020000020004" pitchFamily="50" charset="0"/>
              </a:rPr>
              <a:t>Es gibt </a:t>
            </a:r>
            <a:r>
              <a:rPr lang="fr-CH" sz="2000" dirty="0" err="1">
                <a:highlight>
                  <a:srgbClr val="00E9D0"/>
                </a:highlight>
                <a:latin typeface="GT Pressura Regular" panose="02000506020000020004" pitchFamily="50" charset="0"/>
              </a:rPr>
              <a:t>sechs</a:t>
            </a:r>
            <a:r>
              <a:rPr lang="fr-CH" sz="2000" dirty="0">
                <a:highlight>
                  <a:srgbClr val="00E9D0"/>
                </a:highlight>
                <a:latin typeface="GT Pressura Regular" panose="02000506020000020004" pitchFamily="50" charset="0"/>
              </a:rPr>
              <a:t> grosse Bereiche, </a:t>
            </a:r>
            <a:r>
              <a:rPr lang="fr-CH" sz="2000" dirty="0">
                <a:latin typeface="GT Pressura Regular" panose="02000506020000020004" pitchFamily="50" charset="0"/>
              </a:rPr>
              <a:t>in denen Kinder und Jugendliche sich miteinander vergleichen und ihren Wert einschätzen:</a:t>
            </a:r>
          </a:p>
          <a:p>
            <a:pPr marL="285750" lvl="0" indent="-285750" algn="just">
              <a:lnSpc>
                <a:spcPct val="150000"/>
              </a:lnSpc>
              <a:buFont typeface="Arial" panose="020B0604020202020204" pitchFamily="34" charset="0"/>
              <a:buChar char="•"/>
            </a:pPr>
            <a:r>
              <a:rPr lang="fr-FR" sz="2000" b="1" dirty="0">
                <a:latin typeface="GT Pressura Regular" panose="02000506020000020004" pitchFamily="50" charset="0"/>
              </a:rPr>
              <a:t>Schulische Leistungen </a:t>
            </a:r>
          </a:p>
          <a:p>
            <a:pPr marL="285750" lvl="0" indent="-285750" algn="just">
              <a:lnSpc>
                <a:spcPct val="150000"/>
              </a:lnSpc>
              <a:buFont typeface="Arial" panose="020B0604020202020204" pitchFamily="34" charset="0"/>
              <a:buChar char="•"/>
            </a:pPr>
            <a:r>
              <a:rPr lang="fr-FR" sz="2000" b="1" dirty="0">
                <a:latin typeface="GT Pressura Regular" panose="02000506020000020004" pitchFamily="50" charset="0"/>
              </a:rPr>
              <a:t>Sportliche und athletische Fähigkeiten </a:t>
            </a:r>
          </a:p>
          <a:p>
            <a:pPr marL="285750" lvl="0" indent="-285750" algn="just">
              <a:lnSpc>
                <a:spcPct val="150000"/>
              </a:lnSpc>
              <a:buFont typeface="Arial" panose="020B0604020202020204" pitchFamily="34" charset="0"/>
              <a:buChar char="•"/>
            </a:pPr>
            <a:r>
              <a:rPr lang="fr-FR" sz="2000" b="1" dirty="0">
                <a:latin typeface="GT Pressura Regular" panose="02000506020000020004" pitchFamily="50" charset="0"/>
              </a:rPr>
              <a:t>Das Aussehen</a:t>
            </a:r>
          </a:p>
          <a:p>
            <a:pPr marL="285750" lvl="0" indent="-285750" algn="just">
              <a:lnSpc>
                <a:spcPct val="150000"/>
              </a:lnSpc>
              <a:buFont typeface="Arial" panose="020B0604020202020204" pitchFamily="34" charset="0"/>
              <a:buChar char="•"/>
            </a:pPr>
            <a:r>
              <a:rPr lang="fr-FR" sz="2000" b="1" dirty="0">
                <a:latin typeface="GT Pressura Regular" panose="02000506020000020004" pitchFamily="50" charset="0"/>
              </a:rPr>
              <a:t>Soziale Akzeptanz</a:t>
            </a:r>
          </a:p>
          <a:p>
            <a:pPr marL="285750" lvl="0" indent="-285750" algn="just">
              <a:lnSpc>
                <a:spcPct val="150000"/>
              </a:lnSpc>
              <a:buFont typeface="Arial" panose="020B0604020202020204" pitchFamily="34" charset="0"/>
              <a:buChar char="•"/>
            </a:pPr>
            <a:r>
              <a:rPr lang="fr-FR" sz="2000" b="1" dirty="0">
                <a:latin typeface="GT Pressura Regular" panose="02000506020000020004" pitchFamily="50" charset="0"/>
              </a:rPr>
              <a:t>Allgemeines Verhalten und Auftreten</a:t>
            </a:r>
          </a:p>
          <a:p>
            <a:pPr marL="285750" lvl="0" indent="-285750" algn="just">
              <a:lnSpc>
                <a:spcPct val="150000"/>
              </a:lnSpc>
              <a:buFont typeface="Arial" panose="020B0604020202020204" pitchFamily="34" charset="0"/>
              <a:buChar char="•"/>
            </a:pPr>
            <a:r>
              <a:rPr lang="fr-FR" sz="2000" b="1" dirty="0">
                <a:latin typeface="GT Pressura Regular" panose="02000506020000020004" pitchFamily="50" charset="0"/>
              </a:rPr>
              <a:t>Das allgemeine Selbstwirksamkeitsgefühl</a:t>
            </a:r>
          </a:p>
        </p:txBody>
      </p:sp>
      <p:sp>
        <p:nvSpPr>
          <p:cNvPr id="3" name="Titre 2">
            <a:extLst>
              <a:ext uri="{FF2B5EF4-FFF2-40B4-BE49-F238E27FC236}">
                <a16:creationId xmlns:a16="http://schemas.microsoft.com/office/drawing/2014/main" id="{DE29B0F9-2090-D3E3-2094-6D0E613D4605}"/>
              </a:ext>
            </a:extLst>
          </p:cNvPr>
          <p:cNvSpPr>
            <a:spLocks noGrp="1"/>
          </p:cNvSpPr>
          <p:nvPr>
            <p:ph type="title"/>
          </p:nvPr>
        </p:nvSpPr>
        <p:spPr>
          <a:xfrm>
            <a:off x="436512" y="1188750"/>
            <a:ext cx="8229600" cy="792088"/>
          </a:xfrm>
        </p:spPr>
        <p:txBody>
          <a:bodyPr/>
          <a:lstStyle/>
          <a:p>
            <a:r>
              <a:rPr lang="fr-CH" sz="3200" b="1" dirty="0">
                <a:latin typeface="GT Pressura Regular" panose="02000506020000020004" pitchFamily="50" charset="0"/>
              </a:rPr>
              <a:t>Vergleichsbereiche</a:t>
            </a:r>
            <a:endParaRPr lang="de-CH" sz="3200" b="1" dirty="0">
              <a:latin typeface="GT Pressura Regular" panose="02000506020000020004" pitchFamily="50" charset="0"/>
            </a:endParaRPr>
          </a:p>
        </p:txBody>
      </p:sp>
    </p:spTree>
    <p:extLst>
      <p:ext uri="{BB962C8B-B14F-4D97-AF65-F5344CB8AC3E}">
        <p14:creationId xmlns:p14="http://schemas.microsoft.com/office/powerpoint/2010/main" val="867017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F2B1051-2A8B-52CB-49F9-D1D877249900}"/>
              </a:ext>
            </a:extLst>
          </p:cNvPr>
          <p:cNvSpPr>
            <a:spLocks noGrp="1"/>
          </p:cNvSpPr>
          <p:nvPr>
            <p:ph idx="1"/>
          </p:nvPr>
        </p:nvSpPr>
        <p:spPr>
          <a:xfrm>
            <a:off x="467544" y="1731459"/>
            <a:ext cx="8208912" cy="2343884"/>
          </a:xfrm>
        </p:spPr>
        <p:txBody>
          <a:bodyPr>
            <a:normAutofit/>
          </a:bodyPr>
          <a:lstStyle/>
          <a:p>
            <a:pPr algn="just"/>
            <a:r>
              <a:rPr lang="fr-CH" sz="1800" dirty="0">
                <a:latin typeface="GT Pressura Regular"/>
              </a:rPr>
              <a:t>Zwei wichtige Faktoren zur Stärkung des Selbstwertgefühls: </a:t>
            </a:r>
          </a:p>
          <a:p>
            <a:pPr marL="457200" indent="-457200" algn="just">
              <a:buFont typeface="Arial" panose="020B0604020202020204" pitchFamily="34" charset="0"/>
              <a:buChar char="•"/>
            </a:pPr>
            <a:r>
              <a:rPr lang="fr-CH" sz="1800" dirty="0">
                <a:latin typeface="GT Pressura Regular"/>
              </a:rPr>
              <a:t>Ein </a:t>
            </a:r>
            <a:r>
              <a:rPr lang="fr-CH" sz="1800" b="1" dirty="0">
                <a:latin typeface="GT Pressura Regular"/>
              </a:rPr>
              <a:t>Gefühl der Sicherheit </a:t>
            </a:r>
            <a:r>
              <a:rPr lang="fr-CH" sz="1800" dirty="0">
                <a:latin typeface="GT Pressura Regular"/>
              </a:rPr>
              <a:t>in den verschiedenen Lebensbereichen fördern</a:t>
            </a:r>
          </a:p>
          <a:p>
            <a:pPr marL="457200" indent="-457200" algn="just">
              <a:buFont typeface="Arial" panose="020B0604020202020204" pitchFamily="34" charset="0"/>
              <a:buChar char="•"/>
            </a:pPr>
            <a:r>
              <a:rPr lang="fr-CH" sz="1800" b="1" dirty="0">
                <a:latin typeface="GT Pressura Regular"/>
              </a:rPr>
              <a:t>Die Fähigkeiten fördern</a:t>
            </a:r>
            <a:r>
              <a:rPr lang="fr-CH" sz="1800" dirty="0">
                <a:latin typeface="GT Pressura Regular"/>
              </a:rPr>
              <a:t>, die </a:t>
            </a:r>
            <a:r>
              <a:rPr lang="fr-CH" sz="1800" dirty="0" err="1">
                <a:latin typeface="GT Pressura Regular"/>
              </a:rPr>
              <a:t>es </a:t>
            </a:r>
            <a:r>
              <a:rPr lang="fr-CH" sz="1800" dirty="0">
                <a:latin typeface="GT Pressura Regular"/>
              </a:rPr>
              <a:t>braucht, um </a:t>
            </a:r>
            <a:r>
              <a:rPr lang="fr-CH" sz="1800" b="1" dirty="0">
                <a:latin typeface="GT Pressura Regular"/>
              </a:rPr>
              <a:t>zu wachsen und die Herausforderungen </a:t>
            </a:r>
            <a:r>
              <a:rPr lang="fr-CH" sz="1800" dirty="0">
                <a:latin typeface="GT Pressura Regular"/>
              </a:rPr>
              <a:t>seiner Entwicklung </a:t>
            </a:r>
            <a:r>
              <a:rPr lang="fr-CH" sz="1800" b="1" dirty="0">
                <a:latin typeface="GT Pressura Regular"/>
              </a:rPr>
              <a:t>zu meistern</a:t>
            </a:r>
            <a:r>
              <a:rPr lang="fr-CH" sz="1800" dirty="0">
                <a:latin typeface="GT Pressura Regular"/>
              </a:rPr>
              <a:t>.</a:t>
            </a:r>
          </a:p>
          <a:p>
            <a:endParaRPr lang="fr-CH" dirty="0"/>
          </a:p>
        </p:txBody>
      </p:sp>
      <p:sp>
        <p:nvSpPr>
          <p:cNvPr id="3" name="Titre 2">
            <a:extLst>
              <a:ext uri="{FF2B5EF4-FFF2-40B4-BE49-F238E27FC236}">
                <a16:creationId xmlns:a16="http://schemas.microsoft.com/office/drawing/2014/main" id="{93D5D28F-EFAD-C146-A9FD-B602F30D91A6}"/>
              </a:ext>
            </a:extLst>
          </p:cNvPr>
          <p:cNvSpPr>
            <a:spLocks noGrp="1"/>
          </p:cNvSpPr>
          <p:nvPr>
            <p:ph type="title"/>
          </p:nvPr>
        </p:nvSpPr>
        <p:spPr>
          <a:xfrm>
            <a:off x="308344" y="1044473"/>
            <a:ext cx="8229600" cy="792088"/>
          </a:xfrm>
        </p:spPr>
        <p:txBody>
          <a:bodyPr/>
          <a:lstStyle/>
          <a:p>
            <a:r>
              <a:rPr lang="fr-CH" sz="3200" b="1" dirty="0">
                <a:latin typeface="GT Pressura Regular" panose="02000506020000020004"/>
              </a:rPr>
              <a:t>Wie man das Selbstwertgefühl fördert</a:t>
            </a:r>
          </a:p>
        </p:txBody>
      </p:sp>
      <p:sp>
        <p:nvSpPr>
          <p:cNvPr id="6" name="ZoneTexte 5">
            <a:extLst>
              <a:ext uri="{FF2B5EF4-FFF2-40B4-BE49-F238E27FC236}">
                <a16:creationId xmlns:a16="http://schemas.microsoft.com/office/drawing/2014/main" id="{D81E86BB-FD28-2CD6-F295-F20E30340D47}"/>
              </a:ext>
            </a:extLst>
          </p:cNvPr>
          <p:cNvSpPr txBox="1"/>
          <p:nvPr/>
        </p:nvSpPr>
        <p:spPr>
          <a:xfrm>
            <a:off x="424543" y="3160056"/>
            <a:ext cx="8887522" cy="2585323"/>
          </a:xfrm>
          <a:prstGeom prst="rect">
            <a:avLst/>
          </a:prstGeom>
          <a:noFill/>
        </p:spPr>
        <p:txBody>
          <a:bodyPr wrap="square" numCol="2" rtlCol="0">
            <a:spAutoFit/>
          </a:bodyPr>
          <a:lstStyle/>
          <a:p>
            <a:r>
              <a:rPr lang="fr-CH" dirty="0">
                <a:solidFill>
                  <a:srgbClr val="004C6C"/>
                </a:solidFill>
                <a:latin typeface="GT Pressura Regular"/>
                <a:ea typeface="Verdana" panose="020B0604030504040204" pitchFamily="34" charset="0"/>
              </a:rPr>
              <a:t>Beispiele: </a:t>
            </a:r>
          </a:p>
          <a:p>
            <a:pPr marL="285750" indent="-285750">
              <a:buFont typeface="Arial" panose="020B0604020202020204" pitchFamily="34" charset="0"/>
              <a:buChar char="•"/>
            </a:pPr>
            <a:r>
              <a:rPr lang="fr-CH" dirty="0">
                <a:solidFill>
                  <a:srgbClr val="004C6C"/>
                </a:solidFill>
                <a:latin typeface="GT Pressura Regular"/>
                <a:ea typeface="Verdana" panose="020B0604030504040204" pitchFamily="34" charset="0"/>
              </a:rPr>
              <a:t>Lob für die Bemühungen</a:t>
            </a:r>
          </a:p>
          <a:p>
            <a:pPr marL="285750" indent="-285750">
              <a:buFont typeface="Arial" panose="020B0604020202020204" pitchFamily="34" charset="0"/>
              <a:buChar char="•"/>
            </a:pPr>
            <a:r>
              <a:rPr lang="fr-CH" dirty="0">
                <a:solidFill>
                  <a:srgbClr val="004C6C"/>
                </a:solidFill>
                <a:latin typeface="GT Pressura Regular"/>
                <a:ea typeface="Verdana" panose="020B0604030504040204" pitchFamily="34" charset="0"/>
              </a:rPr>
              <a:t>Lernen, dass Fehler menschlich sind</a:t>
            </a:r>
          </a:p>
          <a:p>
            <a:pPr marL="285750" indent="-285750">
              <a:buFont typeface="Arial" panose="020B0604020202020204" pitchFamily="34" charset="0"/>
              <a:buChar char="•"/>
            </a:pPr>
            <a:r>
              <a:rPr lang="fr-CH" dirty="0">
                <a:solidFill>
                  <a:srgbClr val="004C6C"/>
                </a:solidFill>
                <a:latin typeface="GT Pressura Regular"/>
                <a:ea typeface="Verdana" panose="020B0604030504040204" pitchFamily="34" charset="0"/>
              </a:rPr>
              <a:t>Emotionen zulassen</a:t>
            </a:r>
          </a:p>
          <a:p>
            <a:pPr marL="285750" indent="-285750">
              <a:buFont typeface="Arial" panose="020B0604020202020204" pitchFamily="34" charset="0"/>
              <a:buChar char="•"/>
            </a:pPr>
            <a:r>
              <a:rPr lang="fr-CH" dirty="0">
                <a:solidFill>
                  <a:srgbClr val="004C6C"/>
                </a:solidFill>
                <a:latin typeface="GT Pressura Regular"/>
                <a:ea typeface="Verdana" panose="020B0604030504040204" pitchFamily="34" charset="0"/>
              </a:rPr>
              <a:t>Vergleiche vermeiden </a:t>
            </a:r>
          </a:p>
          <a:p>
            <a:pPr marL="285750" indent="-285750">
              <a:buFont typeface="Arial" panose="020B0604020202020204" pitchFamily="34" charset="0"/>
              <a:buChar char="•"/>
            </a:pPr>
            <a:endParaRPr lang="fr-CH" dirty="0">
              <a:solidFill>
                <a:srgbClr val="004C6C"/>
              </a:solidFill>
              <a:latin typeface="GT Pressura Regular"/>
              <a:ea typeface="Verdana" panose="020B0604030504040204" pitchFamily="34" charset="0"/>
            </a:endParaRPr>
          </a:p>
          <a:p>
            <a:pPr marL="285750" indent="-285750">
              <a:buFont typeface="Arial" panose="020B0604020202020204" pitchFamily="34" charset="0"/>
              <a:buChar char="•"/>
            </a:pPr>
            <a:endParaRPr lang="fr-CH" dirty="0">
              <a:solidFill>
                <a:srgbClr val="004C6C"/>
              </a:solidFill>
              <a:latin typeface="GT Pressura Regular"/>
              <a:ea typeface="Verdana" panose="020B0604030504040204" pitchFamily="34" charset="0"/>
            </a:endParaRPr>
          </a:p>
          <a:p>
            <a:pPr marL="285750" indent="-285750">
              <a:buFont typeface="Arial" panose="020B0604020202020204" pitchFamily="34" charset="0"/>
              <a:buChar char="•"/>
            </a:pPr>
            <a:endParaRPr lang="fr-CH" dirty="0">
              <a:solidFill>
                <a:srgbClr val="004C6C"/>
              </a:solidFill>
              <a:latin typeface="GT Pressura Regular"/>
              <a:ea typeface="Verdana" panose="020B0604030504040204" pitchFamily="34" charset="0"/>
            </a:endParaRPr>
          </a:p>
          <a:p>
            <a:pPr marL="285750" indent="-285750">
              <a:buFont typeface="Arial" panose="020B0604020202020204" pitchFamily="34" charset="0"/>
              <a:buChar char="•"/>
            </a:pPr>
            <a:endParaRPr lang="fr-CH" dirty="0">
              <a:solidFill>
                <a:srgbClr val="004C6C"/>
              </a:solidFill>
              <a:latin typeface="GT Pressura Regular"/>
              <a:ea typeface="Verdana" panose="020B0604030504040204" pitchFamily="34" charset="0"/>
            </a:endParaRPr>
          </a:p>
          <a:p>
            <a:pPr marL="285750" indent="-285750">
              <a:buFont typeface="Arial" panose="020B0604020202020204" pitchFamily="34" charset="0"/>
              <a:buChar char="•"/>
            </a:pPr>
            <a:r>
              <a:rPr lang="fr-CH" dirty="0">
                <a:solidFill>
                  <a:srgbClr val="004C6C"/>
                </a:solidFill>
                <a:latin typeface="GT Pressura Regular"/>
                <a:ea typeface="Verdana" panose="020B0604030504040204" pitchFamily="34" charset="0"/>
              </a:rPr>
              <a:t>Anerkennung durch das Aufgreifen vergangener Erfolge</a:t>
            </a:r>
          </a:p>
          <a:p>
            <a:pPr marL="285750" indent="-285750">
              <a:buFont typeface="Arial" panose="020B0604020202020204" pitchFamily="34" charset="0"/>
              <a:buChar char="•"/>
            </a:pPr>
            <a:r>
              <a:rPr lang="fr-CH" dirty="0">
                <a:solidFill>
                  <a:srgbClr val="004C6C"/>
                </a:solidFill>
                <a:latin typeface="GT Pressura Regular"/>
                <a:ea typeface="Verdana" panose="020B0604030504040204" pitchFamily="34" charset="0"/>
              </a:rPr>
              <a:t>Realistische Ziele setzen</a:t>
            </a:r>
          </a:p>
          <a:p>
            <a:pPr marL="285750" indent="-285750">
              <a:buFont typeface="Arial" panose="020B0604020202020204" pitchFamily="34" charset="0"/>
              <a:buChar char="•"/>
            </a:pPr>
            <a:r>
              <a:rPr lang="fr-CH" dirty="0">
                <a:solidFill>
                  <a:srgbClr val="004C6C"/>
                </a:solidFill>
                <a:latin typeface="GT Pressura Regular"/>
                <a:ea typeface="Verdana" panose="020B0604030504040204" pitchFamily="34" charset="0"/>
              </a:rPr>
              <a:t>Eine authentische </a:t>
            </a:r>
            <a:r>
              <a:rPr lang="fr-CH" dirty="0" err="1">
                <a:solidFill>
                  <a:srgbClr val="004C6C"/>
                </a:solidFill>
                <a:latin typeface="GT Pressura Regular"/>
                <a:ea typeface="Verdana" panose="020B0604030504040204" pitchFamily="34" charset="0"/>
              </a:rPr>
              <a:t>und</a:t>
            </a:r>
            <a:r>
              <a:rPr lang="fr-CH" dirty="0">
                <a:solidFill>
                  <a:srgbClr val="004C6C"/>
                </a:solidFill>
                <a:latin typeface="GT Pressura Regular"/>
                <a:ea typeface="Verdana" panose="020B0604030504040204" pitchFamily="34" charset="0"/>
              </a:rPr>
              <a:t> </a:t>
            </a:r>
            <a:r>
              <a:rPr lang="fr-CH" dirty="0" err="1">
                <a:solidFill>
                  <a:srgbClr val="004C6C"/>
                </a:solidFill>
                <a:latin typeface="GT Pressura Regular"/>
                <a:ea typeface="Verdana" panose="020B0604030504040204" pitchFamily="34" charset="0"/>
              </a:rPr>
              <a:t>regelmässige</a:t>
            </a:r>
            <a:r>
              <a:rPr lang="fr-CH" dirty="0">
                <a:solidFill>
                  <a:srgbClr val="004C6C"/>
                </a:solidFill>
                <a:latin typeface="GT Pressura Regular"/>
                <a:ea typeface="Verdana" panose="020B0604030504040204" pitchFamily="34" charset="0"/>
              </a:rPr>
              <a:t> Verbindung zu den Schülern aufbauen und pflegen</a:t>
            </a:r>
          </a:p>
          <a:p>
            <a:pPr marL="285750" indent="-285750">
              <a:buFont typeface="Arial" panose="020B0604020202020204" pitchFamily="34" charset="0"/>
              <a:buChar char="•"/>
            </a:pPr>
            <a:r>
              <a:rPr lang="fr-CH" dirty="0">
                <a:solidFill>
                  <a:srgbClr val="004C6C"/>
                </a:solidFill>
                <a:latin typeface="GT Pressura Regular"/>
                <a:ea typeface="Verdana" panose="020B0604030504040204" pitchFamily="34" charset="0"/>
              </a:rPr>
              <a:t>Zuverlässig und </a:t>
            </a:r>
            <a:r>
              <a:rPr lang="fr-CH" dirty="0" err="1">
                <a:solidFill>
                  <a:srgbClr val="004C6C"/>
                </a:solidFill>
                <a:latin typeface="GT Pressura Regular"/>
                <a:ea typeface="Verdana" panose="020B0604030504040204" pitchFamily="34" charset="0"/>
              </a:rPr>
              <a:t>konsequent</a:t>
            </a:r>
            <a:r>
              <a:rPr lang="fr-CH" dirty="0">
                <a:solidFill>
                  <a:srgbClr val="004C6C"/>
                </a:solidFill>
                <a:latin typeface="GT Pressura Regular"/>
                <a:ea typeface="Verdana" panose="020B0604030504040204" pitchFamily="34" charset="0"/>
              </a:rPr>
              <a:t> sein </a:t>
            </a:r>
          </a:p>
          <a:p>
            <a:endParaRPr lang="fr-CH" dirty="0"/>
          </a:p>
        </p:txBody>
      </p:sp>
      <p:pic>
        <p:nvPicPr>
          <p:cNvPr id="8" name="Image 7">
            <a:extLst>
              <a:ext uri="{FF2B5EF4-FFF2-40B4-BE49-F238E27FC236}">
                <a16:creationId xmlns:a16="http://schemas.microsoft.com/office/drawing/2014/main" id="{C7940391-254A-EFDC-E549-C367F8C993D2}"/>
              </a:ext>
            </a:extLst>
          </p:cNvPr>
          <p:cNvPicPr>
            <a:picLocks noChangeAspect="1"/>
          </p:cNvPicPr>
          <p:nvPr/>
        </p:nvPicPr>
        <p:blipFill>
          <a:blip r:embed="rId3" cstate="print">
            <a:extLst>
              <a:ext uri="{28A0092B-C50C-407E-A947-70E740481C1C}">
                <a14:useLocalDpi xmlns:a14="http://schemas.microsoft.com/office/drawing/2010/main" val="0"/>
              </a:ext>
            </a:extLst>
          </a:blip>
          <a:srcRect t="19343" b="22066"/>
          <a:stretch>
            <a:fillRect/>
          </a:stretch>
        </p:blipFill>
        <p:spPr>
          <a:xfrm>
            <a:off x="2605225" y="4470198"/>
            <a:ext cx="2133030" cy="1767114"/>
          </a:xfrm>
          <a:prstGeom prst="rect">
            <a:avLst/>
          </a:prstGeom>
        </p:spPr>
      </p:pic>
    </p:spTree>
    <p:extLst>
      <p:ext uri="{BB962C8B-B14F-4D97-AF65-F5344CB8AC3E}">
        <p14:creationId xmlns:p14="http://schemas.microsoft.com/office/powerpoint/2010/main" val="13915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15C614A-C19E-2C74-84C4-2951024D29B5}"/>
              </a:ext>
            </a:extLst>
          </p:cNvPr>
          <p:cNvSpPr>
            <a:spLocks noGrp="1"/>
          </p:cNvSpPr>
          <p:nvPr>
            <p:ph idx="1"/>
          </p:nvPr>
        </p:nvSpPr>
        <p:spPr/>
        <p:txBody>
          <a:bodyPr>
            <a:normAutofit/>
          </a:bodyPr>
          <a:lstStyle/>
          <a:p>
            <a:pPr marL="457200" indent="-457200">
              <a:buFont typeface="Arial" panose="020B0604020202020204" pitchFamily="34" charset="0"/>
              <a:buChar char="•"/>
            </a:pPr>
            <a:r>
              <a:rPr lang="fr-CH" sz="2400" dirty="0">
                <a:latin typeface="GT Pressura Regular"/>
                <a:hlinkClick r:id="rId2"/>
              </a:rPr>
              <a:t>Sie haben nach „Selbstwertgefühl“ gesucht | SantéPsy.ch </a:t>
            </a:r>
            <a:endParaRPr lang="fr-CH" sz="2400" dirty="0">
              <a:latin typeface="GT Pressura Regular"/>
            </a:endParaRPr>
          </a:p>
          <a:p>
            <a:pPr marL="457200" indent="-457200">
              <a:buFont typeface="Arial" panose="020B0604020202020204" pitchFamily="34" charset="0"/>
              <a:buChar char="•"/>
            </a:pPr>
            <a:r>
              <a:rPr lang="fr-CH" sz="2400" dirty="0">
                <a:latin typeface="GT Pressura Regular"/>
                <a:hlinkClick r:id="rId3">
                  <a:extLst>
                    <a:ext uri="{A12FA001-AC4F-418D-AE19-62706E023703}">
                      <ahyp:hlinkClr xmlns:ahyp="http://schemas.microsoft.com/office/drawing/2018/hyperlinkcolor" val="tx"/>
                    </a:ext>
                  </a:extLst>
                </a:hlinkClick>
              </a:rPr>
              <a:t>saccepter_revue_fr.pdf</a:t>
            </a:r>
            <a:r>
              <a:rPr lang="fr-CH" sz="2400" dirty="0">
                <a:latin typeface="GT Pressura Regular"/>
              </a:rPr>
              <a:t> (</a:t>
            </a:r>
            <a:r>
              <a:rPr lang="fr-CH" sz="2400" dirty="0" err="1">
                <a:latin typeface="GT Pressura Regular"/>
              </a:rPr>
              <a:t>französisch</a:t>
            </a:r>
            <a:r>
              <a:rPr lang="fr-CH" sz="2400" dirty="0">
                <a:latin typeface="GT Pressura Regular"/>
              </a:rPr>
              <a:t>)</a:t>
            </a:r>
          </a:p>
          <a:p>
            <a:pPr marL="457200" indent="-457200">
              <a:buFont typeface="Arial" panose="020B0604020202020204" pitchFamily="34" charset="0"/>
              <a:buChar char="•"/>
            </a:pPr>
            <a:r>
              <a:rPr lang="fr-CH" sz="2400" dirty="0">
                <a:latin typeface="GT Pressura Regular"/>
              </a:rPr>
              <a:t>Estime de soi - Thèmes - ciao.ch (</a:t>
            </a:r>
            <a:r>
              <a:rPr lang="fr-CH" sz="2400" dirty="0" err="1">
                <a:latin typeface="GT Pressura Regular"/>
              </a:rPr>
              <a:t>französisch</a:t>
            </a:r>
            <a:r>
              <a:rPr lang="fr-CH" sz="2400" dirty="0">
                <a:latin typeface="GT Pressura Regular"/>
              </a:rPr>
              <a:t>)</a:t>
            </a:r>
          </a:p>
          <a:p>
            <a:pPr marL="457200" indent="-457200">
              <a:buFont typeface="Arial" panose="020B0604020202020204" pitchFamily="34" charset="0"/>
              <a:buChar char="•"/>
            </a:pPr>
            <a:r>
              <a:rPr lang="fr-CH" sz="2400" dirty="0" err="1">
                <a:latin typeface="GT Pressura Regular"/>
                <a:hlinkClick r:id="rId4">
                  <a:extLst>
                    <a:ext uri="{A12FA001-AC4F-418D-AE19-62706E023703}">
                      <ahyp:hlinkClr xmlns:ahyp="http://schemas.microsoft.com/office/drawing/2018/hyperlinkcolor" val="tx"/>
                    </a:ext>
                  </a:extLst>
                </a:hlinkClick>
              </a:rPr>
              <a:t>Selbstwertgefühl</a:t>
            </a:r>
            <a:r>
              <a:rPr lang="fr-CH" sz="2400" dirty="0">
                <a:latin typeface="GT Pressura Regular"/>
                <a:hlinkClick r:id="rId4">
                  <a:extLst>
                    <a:ext uri="{A12FA001-AC4F-418D-AE19-62706E023703}">
                      <ahyp:hlinkClr xmlns:ahyp="http://schemas.microsoft.com/office/drawing/2018/hyperlinkcolor" val="tx"/>
                    </a:ext>
                  </a:extLst>
                </a:hlinkClick>
              </a:rPr>
              <a:t> </a:t>
            </a:r>
            <a:r>
              <a:rPr lang="fr-CH" sz="2400" dirty="0" err="1">
                <a:latin typeface="GT Pressura Regular"/>
                <a:hlinkClick r:id="rId4">
                  <a:extLst>
                    <a:ext uri="{A12FA001-AC4F-418D-AE19-62706E023703}">
                      <ahyp:hlinkClr xmlns:ahyp="http://schemas.microsoft.com/office/drawing/2018/hyperlinkcolor" val="tx"/>
                    </a:ext>
                  </a:extLst>
                </a:hlinkClick>
              </a:rPr>
              <a:t>bei</a:t>
            </a:r>
            <a:r>
              <a:rPr lang="fr-CH" sz="2400" dirty="0">
                <a:latin typeface="GT Pressura Regular"/>
                <a:hlinkClick r:id="rId4">
                  <a:extLst>
                    <a:ext uri="{A12FA001-AC4F-418D-AE19-62706E023703}">
                      <ahyp:hlinkClr xmlns:ahyp="http://schemas.microsoft.com/office/drawing/2018/hyperlinkcolor" val="tx"/>
                    </a:ext>
                  </a:extLst>
                </a:hlinkClick>
              </a:rPr>
              <a:t> </a:t>
            </a:r>
            <a:r>
              <a:rPr lang="fr-CH" sz="2400" dirty="0" err="1">
                <a:latin typeface="GT Pressura Regular"/>
                <a:hlinkClick r:id="rId4">
                  <a:extLst>
                    <a:ext uri="{A12FA001-AC4F-418D-AE19-62706E023703}">
                      <ahyp:hlinkClr xmlns:ahyp="http://schemas.microsoft.com/office/drawing/2018/hyperlinkcolor" val="tx"/>
                    </a:ext>
                  </a:extLst>
                </a:hlinkClick>
              </a:rPr>
              <a:t>Kindern</a:t>
            </a:r>
            <a:r>
              <a:rPr lang="fr-CH" sz="2400" dirty="0">
                <a:latin typeface="GT Pressura Regular"/>
              </a:rPr>
              <a:t> (</a:t>
            </a:r>
            <a:r>
              <a:rPr lang="fr-CH" sz="2400" dirty="0" err="1">
                <a:latin typeface="GT Pressura Regular"/>
              </a:rPr>
              <a:t>französisch</a:t>
            </a:r>
            <a:r>
              <a:rPr lang="fr-CH" sz="2400" dirty="0">
                <a:latin typeface="GT Pressura Regular"/>
              </a:rPr>
              <a:t>/</a:t>
            </a:r>
            <a:r>
              <a:rPr lang="fr-CH" sz="2400" dirty="0" err="1">
                <a:latin typeface="GT Pressura Regular"/>
              </a:rPr>
              <a:t>englisch</a:t>
            </a:r>
            <a:r>
              <a:rPr lang="fr-CH" sz="2400">
                <a:latin typeface="GT Pressura Regular"/>
              </a:rPr>
              <a:t>)</a:t>
            </a:r>
            <a:endParaRPr lang="fr-CH" sz="2400" dirty="0">
              <a:latin typeface="GT Pressura Regular"/>
            </a:endParaRPr>
          </a:p>
          <a:p>
            <a:pPr marL="457200" indent="-457200">
              <a:buFont typeface="Arial" panose="020B0604020202020204" pitchFamily="34" charset="0"/>
              <a:buChar char="•"/>
            </a:pPr>
            <a:r>
              <a:rPr lang="fr-CH" sz="2400" dirty="0">
                <a:latin typeface="GT Pressura Regular"/>
                <a:hlinkClick r:id="rId5"/>
              </a:rPr>
              <a:t>#SOBINICH - </a:t>
            </a:r>
            <a:r>
              <a:rPr lang="fr-CH" sz="2400" dirty="0" err="1">
                <a:latin typeface="GT Pressura Regular"/>
                <a:hlinkClick r:id="rId5"/>
              </a:rPr>
              <a:t>Ressourcenportal</a:t>
            </a:r>
            <a:endParaRPr lang="fr-CH" sz="2800" dirty="0"/>
          </a:p>
        </p:txBody>
      </p:sp>
      <p:sp>
        <p:nvSpPr>
          <p:cNvPr id="3" name="Titre 2">
            <a:extLst>
              <a:ext uri="{FF2B5EF4-FFF2-40B4-BE49-F238E27FC236}">
                <a16:creationId xmlns:a16="http://schemas.microsoft.com/office/drawing/2014/main" id="{94E40728-7775-D906-F5E4-BAA5639041FD}"/>
              </a:ext>
            </a:extLst>
          </p:cNvPr>
          <p:cNvSpPr>
            <a:spLocks noGrp="1"/>
          </p:cNvSpPr>
          <p:nvPr>
            <p:ph type="title"/>
          </p:nvPr>
        </p:nvSpPr>
        <p:spPr/>
        <p:txBody>
          <a:bodyPr/>
          <a:lstStyle/>
          <a:p>
            <a:r>
              <a:rPr lang="fr-CH" b="1" dirty="0">
                <a:latin typeface="GT Pressura Regular" panose="02000506020000020004"/>
              </a:rPr>
              <a:t>Ressourcen</a:t>
            </a:r>
          </a:p>
        </p:txBody>
      </p:sp>
    </p:spTree>
    <p:extLst>
      <p:ext uri="{BB962C8B-B14F-4D97-AF65-F5344CB8AC3E}">
        <p14:creationId xmlns:p14="http://schemas.microsoft.com/office/powerpoint/2010/main" val="417468145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7d382e4-bf05-4a66-9106-5f46b801c892" xsi:nil="true"/>
    <lcf76f155ced4ddcb4097134ff3c332f xmlns="e8ad22a7-8139-4f76-aba2-42745231a05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53A28C16E2264409B5DB31F57AD4122" ma:contentTypeVersion="19" ma:contentTypeDescription="Crée un document." ma:contentTypeScope="" ma:versionID="4c4c6d1072867981c1eb7077e667e875">
  <xsd:schema xmlns:xsd="http://www.w3.org/2001/XMLSchema" xmlns:xs="http://www.w3.org/2001/XMLSchema" xmlns:p="http://schemas.microsoft.com/office/2006/metadata/properties" xmlns:ns2="e8ad22a7-8139-4f76-aba2-42745231a056" xmlns:ns3="77d382e4-bf05-4a66-9106-5f46b801c892" targetNamespace="http://schemas.microsoft.com/office/2006/metadata/properties" ma:root="true" ma:fieldsID="86d11de3018c756ad7f25fc8f7a72d01" ns2:_="" ns3:_="">
    <xsd:import namespace="e8ad22a7-8139-4f76-aba2-42745231a056"/>
    <xsd:import namespace="77d382e4-bf05-4a66-9106-5f46b801c89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AutoKeyPoints" minOccurs="0"/>
                <xsd:element ref="ns2:MediaServiceKeyPoint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ad22a7-8139-4f76-aba2-42745231a0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ab87f050-db20-4ed7-a891-17ff5a66cd04" ma:termSetId="09814cd3-568e-fe90-9814-8d621ff8fb84" ma:anchorId="fba54fb3-c3e1-fe81-a776-ca4b69148c4d" ma:open="true" ma:isKeyword="false">
      <xsd:complexType>
        <xsd:sequence>
          <xsd:element ref="pc:Terms" minOccurs="0" maxOccurs="1"/>
        </xsd:sequence>
      </xsd:complex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7d382e4-bf05-4a66-9106-5f46b801c892" elementFormDefault="qualified">
    <xsd:import namespace="http://schemas.microsoft.com/office/2006/documentManagement/types"/>
    <xsd:import namespace="http://schemas.microsoft.com/office/infopath/2007/PartnerControls"/>
    <xsd:element name="SharedWithUsers" ma:index="16"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Partagé avec détails" ma:internalName="SharedWithDetails" ma:readOnly="true">
      <xsd:simpleType>
        <xsd:restriction base="dms:Note">
          <xsd:maxLength value="255"/>
        </xsd:restriction>
      </xsd:simpleType>
    </xsd:element>
    <xsd:element name="TaxCatchAll" ma:index="20" nillable="true" ma:displayName="Taxonomy Catch All Column" ma:hidden="true" ma:list="{220572df-434a-4071-9b5e-d663c50e9e81}" ma:internalName="TaxCatchAll" ma:showField="CatchAllData" ma:web="77d382e4-bf05-4a66-9106-5f46b801c89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739FD48-E695-4291-BF62-8C96A42C8E05}">
  <ds:schemaRefs>
    <ds:schemaRef ds:uri="http://schemas.microsoft.com/sharepoint/v3/contenttype/forms"/>
  </ds:schemaRefs>
</ds:datastoreItem>
</file>

<file path=customXml/itemProps2.xml><?xml version="1.0" encoding="utf-8"?>
<ds:datastoreItem xmlns:ds="http://schemas.openxmlformats.org/officeDocument/2006/customXml" ds:itemID="{2D8CBE40-687B-449C-89E7-0BCEB90EA8C5}">
  <ds:schemaRefs>
    <ds:schemaRef ds:uri="http://purl.org/dc/dcmitype/"/>
    <ds:schemaRef ds:uri="http://purl.org/dc/terms/"/>
    <ds:schemaRef ds:uri="e8ad22a7-8139-4f76-aba2-42745231a056"/>
    <ds:schemaRef ds:uri="http://purl.org/dc/elements/1.1/"/>
    <ds:schemaRef ds:uri="http://schemas.microsoft.com/office/2006/documentManagement/types"/>
    <ds:schemaRef ds:uri="http://schemas.microsoft.com/office/infopath/2007/PartnerControls"/>
    <ds:schemaRef ds:uri="http://www.w3.org/XML/1998/namespace"/>
    <ds:schemaRef ds:uri="http://schemas.microsoft.com/office/2006/metadata/properties"/>
    <ds:schemaRef ds:uri="http://schemas.openxmlformats.org/package/2006/metadata/core-properties"/>
    <ds:schemaRef ds:uri="77d382e4-bf05-4a66-9106-5f46b801c892"/>
  </ds:schemaRefs>
</ds:datastoreItem>
</file>

<file path=customXml/itemProps3.xml><?xml version="1.0" encoding="utf-8"?>
<ds:datastoreItem xmlns:ds="http://schemas.openxmlformats.org/officeDocument/2006/customXml" ds:itemID="{69F0C7D0-69E6-4991-B1A2-2AF9F81D77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ad22a7-8139-4f76-aba2-42745231a056"/>
    <ds:schemaRef ds:uri="77d382e4-bf05-4a66-9106-5f46b801c8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1931</Words>
  <Application>Microsoft Office PowerPoint</Application>
  <PresentationFormat>Affichage à l'écran (4:3)</PresentationFormat>
  <Paragraphs>193</Paragraphs>
  <Slides>10</Slides>
  <Notes>9</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10</vt:i4>
      </vt:variant>
    </vt:vector>
  </HeadingPairs>
  <TitlesOfParts>
    <vt:vector size="18" baseType="lpstr">
      <vt:lpstr>Arial</vt:lpstr>
      <vt:lpstr>Calibri</vt:lpstr>
      <vt:lpstr>Courier New</vt:lpstr>
      <vt:lpstr>GT Pressura Regular</vt:lpstr>
      <vt:lpstr>Police système Courant</vt:lpstr>
      <vt:lpstr>Verdana</vt:lpstr>
      <vt:lpstr>Wingdings</vt:lpstr>
      <vt:lpstr>Thème Office</vt:lpstr>
      <vt:lpstr>Présentation PowerPoint</vt:lpstr>
      <vt:lpstr>Ein paar Grundregeln für den Austausch </vt:lpstr>
      <vt:lpstr>Was ist Selbstwertgefühl?</vt:lpstr>
      <vt:lpstr>Die 4 Komponenten des Selbstwertgefühls</vt:lpstr>
      <vt:lpstr>Ein Selbstwertgefühl… </vt:lpstr>
      <vt:lpstr>Weitere Begriffe im Zusammenhang mit dem Selbstwertgefühl </vt:lpstr>
      <vt:lpstr>Aufbau des Selbstwertgefühls in der Kindheit </vt:lpstr>
      <vt:lpstr>Vergleichsbereiche</vt:lpstr>
      <vt:lpstr>Wie man das Selbstwertgefühl fördert</vt:lpstr>
      <vt:lpstr>Ressourcen</vt:lpstr>
    </vt:vector>
  </TitlesOfParts>
  <Company>FHVi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fournieral</dc:creator>
  <cp:keywords>, docId:CAEEEFAC41DC8CAE6C31C2A4DF594FA1</cp:keywords>
  <cp:lastModifiedBy>Alexia Fournier Fall</cp:lastModifiedBy>
  <cp:revision>14</cp:revision>
  <cp:lastPrinted>2024-08-29T09:08:21Z</cp:lastPrinted>
  <dcterms:created xsi:type="dcterms:W3CDTF">2016-10-11T05:53:34Z</dcterms:created>
  <dcterms:modified xsi:type="dcterms:W3CDTF">2026-09-09T06:14:35Z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0x010100153A28C16E2264409B5DB31F57AD4122</vt:lpwstr>
  </property>
  <property fmtid="{D5CDD505-2E9C-101B-9397-08002B2CF9AE}" pid="3" name="MediaServiceImageTags">
    <vt:lpwstr/>
  </property>
</Properties>
</file>