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handoutMasterIdLst>
    <p:handoutMasterId r:id="rId16"/>
  </p:handoutMasterIdLst>
  <p:sldIdLst>
    <p:sldId id="1789" r:id="rId5"/>
    <p:sldId id="1790" r:id="rId6"/>
    <p:sldId id="1775" r:id="rId7"/>
    <p:sldId id="1791" r:id="rId8"/>
    <p:sldId id="1799" r:id="rId9"/>
    <p:sldId id="1800" r:id="rId10"/>
    <p:sldId id="1796" r:id="rId11"/>
    <p:sldId id="1801" r:id="rId12"/>
    <p:sldId id="1797" r:id="rId13"/>
    <p:sldId id="1798" r:id="rId14"/>
  </p:sldIdLst>
  <p:sldSz cx="9144000" cy="6858000" type="screen4x3"/>
  <p:notesSz cx="6735763" cy="98663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08" userDrawn="1">
          <p15:clr>
            <a:srgbClr val="A4A3A4"/>
          </p15:clr>
        </p15:guide>
        <p15:guide id="2" pos="2122"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FA73420-9C85-67A2-5E56-9014D7D4DA80}" name="Marine Coluccia" initials="MC" userId="S::marine.coluccia@coraasp.ch::77fd097e-f2aa-43d7-9ad8-82e09724c94e" providerId="AD"/>
  <p188:author id="{7E166EB9-E8DF-53FE-6690-F1631FF2B8C9}" name="Gilberte Voide" initials="GV" userId="S::gilberte.voide@coraasp.ch::f466eda6-7635-45c1-b7eb-d9ac7fa1ee9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fnater" initials="f"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E9D0"/>
    <a:srgbClr val="004C6C"/>
    <a:srgbClr val="009999"/>
    <a:srgbClr val="9494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917" autoAdjust="0"/>
  </p:normalViewPr>
  <p:slideViewPr>
    <p:cSldViewPr snapToGrid="0">
      <p:cViewPr varScale="1">
        <p:scale>
          <a:sx n="30" d="100"/>
          <a:sy n="30" d="100"/>
        </p:scale>
        <p:origin x="1472" y="32"/>
      </p:cViewPr>
      <p:guideLst>
        <p:guide orient="horz" pos="2160"/>
        <p:guide pos="288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3108"/>
        <p:guide pos="212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2" y="1"/>
            <a:ext cx="2918830" cy="493315"/>
          </a:xfrm>
          <a:prstGeom prst="rect">
            <a:avLst/>
          </a:prstGeom>
        </p:spPr>
        <p:txBody>
          <a:bodyPr vert="horz" lIns="90759" tIns="45379" rIns="90759" bIns="45379" rtlCol="0"/>
          <a:lstStyle>
            <a:lvl1pPr algn="l">
              <a:defRPr sz="1100"/>
            </a:lvl1pPr>
          </a:lstStyle>
          <a:p>
            <a:endParaRPr lang="fr-CH"/>
          </a:p>
        </p:txBody>
      </p:sp>
      <p:sp>
        <p:nvSpPr>
          <p:cNvPr id="3" name="Espace réservé de la date 2"/>
          <p:cNvSpPr>
            <a:spLocks noGrp="1"/>
          </p:cNvSpPr>
          <p:nvPr>
            <p:ph type="dt" sz="quarter" idx="1"/>
          </p:nvPr>
        </p:nvSpPr>
        <p:spPr>
          <a:xfrm>
            <a:off x="3815375" y="1"/>
            <a:ext cx="2918830" cy="493315"/>
          </a:xfrm>
          <a:prstGeom prst="rect">
            <a:avLst/>
          </a:prstGeom>
        </p:spPr>
        <p:txBody>
          <a:bodyPr vert="horz" lIns="90759" tIns="45379" rIns="90759" bIns="45379" rtlCol="0"/>
          <a:lstStyle>
            <a:lvl1pPr algn="r">
              <a:defRPr sz="1100"/>
            </a:lvl1pPr>
          </a:lstStyle>
          <a:p>
            <a:endParaRPr lang="fr-CH"/>
          </a:p>
        </p:txBody>
      </p:sp>
      <p:sp>
        <p:nvSpPr>
          <p:cNvPr id="4" name="Espace réservé du pied de page 3"/>
          <p:cNvSpPr>
            <a:spLocks noGrp="1"/>
          </p:cNvSpPr>
          <p:nvPr>
            <p:ph type="ftr" sz="quarter" idx="2"/>
          </p:nvPr>
        </p:nvSpPr>
        <p:spPr>
          <a:xfrm>
            <a:off x="2" y="9371286"/>
            <a:ext cx="2918830" cy="493315"/>
          </a:xfrm>
          <a:prstGeom prst="rect">
            <a:avLst/>
          </a:prstGeom>
        </p:spPr>
        <p:txBody>
          <a:bodyPr vert="horz" lIns="90759" tIns="45379" rIns="90759" bIns="45379" rtlCol="0" anchor="b"/>
          <a:lstStyle>
            <a:lvl1pPr algn="l">
              <a:defRPr sz="1100"/>
            </a:lvl1pPr>
          </a:lstStyle>
          <a:p>
            <a:endParaRPr lang="fr-CH"/>
          </a:p>
        </p:txBody>
      </p:sp>
      <p:sp>
        <p:nvSpPr>
          <p:cNvPr id="5" name="Espace réservé du numéro de diapositive 4"/>
          <p:cNvSpPr>
            <a:spLocks noGrp="1"/>
          </p:cNvSpPr>
          <p:nvPr>
            <p:ph type="sldNum" sz="quarter" idx="3"/>
          </p:nvPr>
        </p:nvSpPr>
        <p:spPr>
          <a:xfrm>
            <a:off x="3815375" y="9371286"/>
            <a:ext cx="2918830" cy="493315"/>
          </a:xfrm>
          <a:prstGeom prst="rect">
            <a:avLst/>
          </a:prstGeom>
        </p:spPr>
        <p:txBody>
          <a:bodyPr vert="horz" lIns="90759" tIns="45379" rIns="90759" bIns="45379" rtlCol="0" anchor="b"/>
          <a:lstStyle>
            <a:lvl1pPr algn="r">
              <a:defRPr sz="1100"/>
            </a:lvl1pPr>
          </a:lstStyle>
          <a:p>
            <a:fld id="{534BCE1A-0996-4499-ABEB-F92C2D104C1B}" type="slidenum">
              <a:rPr lang="fr-CH" smtClean="0"/>
              <a:t>‹N°›</a:t>
            </a:fld>
            <a:endParaRPr lang="fr-CH"/>
          </a:p>
        </p:txBody>
      </p:sp>
    </p:spTree>
    <p:extLst>
      <p:ext uri="{BB962C8B-B14F-4D97-AF65-F5344CB8AC3E}">
        <p14:creationId xmlns:p14="http://schemas.microsoft.com/office/powerpoint/2010/main" val="162998410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07" userDrawn="1">
          <p15:clr>
            <a:srgbClr val="F26B43"/>
          </p15:clr>
        </p15:guide>
        <p15:guide id="2" pos="2121"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2" y="1"/>
            <a:ext cx="2918830" cy="493315"/>
          </a:xfrm>
          <a:prstGeom prst="rect">
            <a:avLst/>
          </a:prstGeom>
        </p:spPr>
        <p:txBody>
          <a:bodyPr vert="horz" lIns="90759" tIns="45379" rIns="90759" bIns="45379" rtlCol="0"/>
          <a:lstStyle>
            <a:lvl1pPr algn="l">
              <a:defRPr sz="1100"/>
            </a:lvl1pPr>
          </a:lstStyle>
          <a:p>
            <a:endParaRPr lang="fr-CH"/>
          </a:p>
        </p:txBody>
      </p:sp>
      <p:sp>
        <p:nvSpPr>
          <p:cNvPr id="3" name="Espace réservé de la date 2"/>
          <p:cNvSpPr>
            <a:spLocks noGrp="1"/>
          </p:cNvSpPr>
          <p:nvPr>
            <p:ph type="dt" idx="1"/>
          </p:nvPr>
        </p:nvSpPr>
        <p:spPr>
          <a:xfrm>
            <a:off x="3815375" y="1"/>
            <a:ext cx="2918830" cy="493315"/>
          </a:xfrm>
          <a:prstGeom prst="rect">
            <a:avLst/>
          </a:prstGeom>
        </p:spPr>
        <p:txBody>
          <a:bodyPr vert="horz" lIns="90759" tIns="45379" rIns="90759" bIns="45379" rtlCol="0"/>
          <a:lstStyle>
            <a:lvl1pPr algn="r">
              <a:defRPr sz="1100"/>
            </a:lvl1pPr>
          </a:lstStyle>
          <a:p>
            <a:fld id="{AC9CAD63-0F99-4774-9D2A-E5673B166018}" type="datetimeFigureOut">
              <a:rPr lang="fr-CH" smtClean="0"/>
              <a:t>10.07.2026</a:t>
            </a:fld>
            <a:endParaRPr lang="fr-CH"/>
          </a:p>
        </p:txBody>
      </p:sp>
      <p:sp>
        <p:nvSpPr>
          <p:cNvPr id="4" name="Espace réservé de l'image des diapositives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0759" tIns="45379" rIns="90759" bIns="45379" rtlCol="0" anchor="ctr"/>
          <a:lstStyle/>
          <a:p>
            <a:endParaRPr lang="fr-CH"/>
          </a:p>
        </p:txBody>
      </p:sp>
      <p:sp>
        <p:nvSpPr>
          <p:cNvPr id="5" name="Espace réservé des commentaires 4"/>
          <p:cNvSpPr>
            <a:spLocks noGrp="1"/>
          </p:cNvSpPr>
          <p:nvPr>
            <p:ph type="body" sz="quarter" idx="3"/>
          </p:nvPr>
        </p:nvSpPr>
        <p:spPr>
          <a:xfrm>
            <a:off x="673577" y="4686499"/>
            <a:ext cx="5388610" cy="4439841"/>
          </a:xfrm>
          <a:prstGeom prst="rect">
            <a:avLst/>
          </a:prstGeom>
        </p:spPr>
        <p:txBody>
          <a:bodyPr vert="horz" lIns="90759" tIns="45379" rIns="90759" bIns="45379"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6" name="Espace réservé du pied de page 5"/>
          <p:cNvSpPr>
            <a:spLocks noGrp="1"/>
          </p:cNvSpPr>
          <p:nvPr>
            <p:ph type="ftr" sz="quarter" idx="4"/>
          </p:nvPr>
        </p:nvSpPr>
        <p:spPr>
          <a:xfrm>
            <a:off x="2" y="9371286"/>
            <a:ext cx="2918830" cy="493315"/>
          </a:xfrm>
          <a:prstGeom prst="rect">
            <a:avLst/>
          </a:prstGeom>
        </p:spPr>
        <p:txBody>
          <a:bodyPr vert="horz" lIns="90759" tIns="45379" rIns="90759" bIns="45379" rtlCol="0" anchor="b"/>
          <a:lstStyle>
            <a:lvl1pPr algn="l">
              <a:defRPr sz="1100"/>
            </a:lvl1pPr>
          </a:lstStyle>
          <a:p>
            <a:endParaRPr lang="fr-CH"/>
          </a:p>
        </p:txBody>
      </p:sp>
      <p:sp>
        <p:nvSpPr>
          <p:cNvPr id="7" name="Espace réservé du numéro de diapositive 6"/>
          <p:cNvSpPr>
            <a:spLocks noGrp="1"/>
          </p:cNvSpPr>
          <p:nvPr>
            <p:ph type="sldNum" sz="quarter" idx="5"/>
          </p:nvPr>
        </p:nvSpPr>
        <p:spPr>
          <a:xfrm>
            <a:off x="3815375" y="9371286"/>
            <a:ext cx="2918830" cy="493315"/>
          </a:xfrm>
          <a:prstGeom prst="rect">
            <a:avLst/>
          </a:prstGeom>
        </p:spPr>
        <p:txBody>
          <a:bodyPr vert="horz" lIns="90759" tIns="45379" rIns="90759" bIns="45379" rtlCol="0" anchor="b"/>
          <a:lstStyle>
            <a:lvl1pPr algn="r">
              <a:defRPr sz="1100"/>
            </a:lvl1pPr>
          </a:lstStyle>
          <a:p>
            <a:fld id="{4830CA55-32B3-407D-9C30-B00F1E110BBE}" type="slidenum">
              <a:rPr lang="fr-CH" smtClean="0"/>
              <a:t>‹N°›</a:t>
            </a:fld>
            <a:endParaRPr lang="fr-CH"/>
          </a:p>
        </p:txBody>
      </p:sp>
    </p:spTree>
    <p:extLst>
      <p:ext uri="{BB962C8B-B14F-4D97-AF65-F5344CB8AC3E}">
        <p14:creationId xmlns:p14="http://schemas.microsoft.com/office/powerpoint/2010/main" val="39229769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santepsy.ch/sante-mentale-diversite-et-inclusion/competences-psychosociales/"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a:p>
            <a:endParaRPr lang="fr-CH" dirty="0"/>
          </a:p>
        </p:txBody>
      </p:sp>
      <p:sp>
        <p:nvSpPr>
          <p:cNvPr id="4" name="Espace réservé du numéro de diapositive 3"/>
          <p:cNvSpPr>
            <a:spLocks noGrp="1"/>
          </p:cNvSpPr>
          <p:nvPr>
            <p:ph type="sldNum" sz="quarter" idx="5"/>
          </p:nvPr>
        </p:nvSpPr>
        <p:spPr/>
        <p:txBody>
          <a:bodyPr/>
          <a:lstStyle/>
          <a:p>
            <a:fld id="{4830CA55-32B3-407D-9C30-B00F1E110BBE}" type="slidenum">
              <a:rPr lang="fr-CH" smtClean="0"/>
              <a:t>1</a:t>
            </a:fld>
            <a:endParaRPr lang="fr-CH"/>
          </a:p>
        </p:txBody>
      </p:sp>
    </p:spTree>
    <p:extLst>
      <p:ext uri="{BB962C8B-B14F-4D97-AF65-F5344CB8AC3E}">
        <p14:creationId xmlns:p14="http://schemas.microsoft.com/office/powerpoint/2010/main" val="16478720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30CFA4-248D-0F71-9445-8AED7E866F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91FBEF4-63A4-10FC-8DC1-01DC15EE327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C422F59-40F8-7336-83C6-8F980DEED1D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B042729-DDC5-0315-98A5-3DFE3542740E}"/>
              </a:ext>
            </a:extLst>
          </p:cNvPr>
          <p:cNvSpPr>
            <a:spLocks noGrp="1"/>
          </p:cNvSpPr>
          <p:nvPr>
            <p:ph type="sldNum" sz="quarter" idx="5"/>
          </p:nvPr>
        </p:nvSpPr>
        <p:spPr/>
        <p:txBody>
          <a:bodyPr/>
          <a:lstStyle/>
          <a:p>
            <a:fld id="{4830CA55-32B3-407D-9C30-B00F1E110BBE}" type="slidenum">
              <a:rPr lang="fr-CH" smtClean="0"/>
              <a:t>2</a:t>
            </a:fld>
            <a:endParaRPr lang="fr-CH"/>
          </a:p>
        </p:txBody>
      </p:sp>
    </p:spTree>
    <p:extLst>
      <p:ext uri="{BB962C8B-B14F-4D97-AF65-F5344CB8AC3E}">
        <p14:creationId xmlns:p14="http://schemas.microsoft.com/office/powerpoint/2010/main" val="5755540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 On parle beaucoup d’estime de soi et de l’importance de la cultiver pour une bonne santé mentale. S’il est vrai que l’estime de soi joue un rôle important pour le bien-être psychologique, elle n’est pas qu’une affaire personnelle, car elle est </a:t>
            </a:r>
            <a:r>
              <a:rPr lang="fr-FR" sz="1200" b="1" kern="1200" dirty="0">
                <a:solidFill>
                  <a:schemeClr val="tx1"/>
                </a:solidFill>
                <a:effectLst/>
                <a:latin typeface="+mn-lt"/>
                <a:ea typeface="+mn-ea"/>
                <a:cs typeface="+mn-cs"/>
              </a:rPr>
              <a:t>fortement influencée par les contextes dans lesquels nous évoluons.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kern="1200" dirty="0">
                <a:solidFill>
                  <a:schemeClr val="tx1"/>
                </a:solidFill>
                <a:effectLst/>
                <a:latin typeface="+mn-lt"/>
                <a:ea typeface="+mn-ea"/>
                <a:cs typeface="+mn-cs"/>
              </a:rPr>
              <a:t>- La société hyper-compétitive</a:t>
            </a:r>
            <a:r>
              <a:rPr lang="fr-FR" sz="1200" kern="1200" dirty="0">
                <a:solidFill>
                  <a:schemeClr val="tx1"/>
                </a:solidFill>
                <a:effectLst/>
                <a:latin typeface="+mn-lt"/>
                <a:ea typeface="+mn-ea"/>
                <a:cs typeface="+mn-cs"/>
              </a:rPr>
              <a:t> dans laquelle nous vivons nous pousse sans cesse à démontrer notre valeur, que ce soit sur le marché du travail, en amour ou dans nos relations sociales. Pour faire face à cette pression permanente, nous avons besoin d’une solide estime de soi.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latin typeface="GT Pressura Regular" panose="02000506020000020004" pitchFamily="50" charset="0"/>
              </a:rPr>
              <a:t>- L’appréciation que nous faisons de nous-mêmes est influencée par </a:t>
            </a:r>
            <a:r>
              <a:rPr lang="fr-FR" sz="1200" b="1" dirty="0">
                <a:latin typeface="GT Pressura Regular" panose="02000506020000020004" pitchFamily="50" charset="0"/>
              </a:rPr>
              <a:t>nos expériences</a:t>
            </a:r>
            <a:r>
              <a:rPr lang="fr-FR" sz="1200" dirty="0">
                <a:latin typeface="GT Pressura Regular" panose="02000506020000020004" pitchFamily="50" charset="0"/>
              </a:rPr>
              <a:t>, nos rencontres et par </a:t>
            </a:r>
            <a:r>
              <a:rPr lang="fr-FR" sz="1200" b="1" dirty="0">
                <a:latin typeface="GT Pressura Regular" panose="02000506020000020004" pitchFamily="50" charset="0"/>
              </a:rPr>
              <a:t>le regard des autres sur nous</a:t>
            </a:r>
            <a:r>
              <a:rPr lang="fr-FR" sz="1200" dirty="0">
                <a:latin typeface="GT Pressura Regular" panose="02000506020000020004" pitchFamily="50" charset="0"/>
              </a:rPr>
              <a:t>. Cette appréciation va à son tour </a:t>
            </a:r>
            <a:r>
              <a:rPr lang="fr-FR" sz="1200" b="1" dirty="0">
                <a:latin typeface="GT Pressura Regular" panose="02000506020000020004" pitchFamily="50" charset="0"/>
              </a:rPr>
              <a:t>influencer notre attitude envers nous-mêmes</a:t>
            </a:r>
            <a:r>
              <a:rPr lang="fr-FR" sz="1200" dirty="0">
                <a:latin typeface="GT Pressura Regular" panose="02000506020000020004" pitchFamily="50" charset="0"/>
              </a:rPr>
              <a:t>, le respect que nous nous portons, nos relations aux autres, notre motivation et notre sentiment de compétence face aux situations de la vie. </a:t>
            </a:r>
            <a:endParaRPr lang="fr-CH" sz="1200" dirty="0">
              <a:latin typeface="GT Pressura Regular" panose="02000506020000020004" pitchFamily="50"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CH" sz="1200" kern="1200" dirty="0">
              <a:solidFill>
                <a:schemeClr val="tx1"/>
              </a:solidFill>
              <a:effectLst/>
              <a:latin typeface="+mn-lt"/>
              <a:ea typeface="+mn-ea"/>
              <a:cs typeface="+mn-cs"/>
            </a:endParaRPr>
          </a:p>
          <a:p>
            <a:endParaRPr lang="fr-FR" dirty="0"/>
          </a:p>
        </p:txBody>
      </p:sp>
      <p:sp>
        <p:nvSpPr>
          <p:cNvPr id="4" name="Espace réservé du numéro de diapositive 3"/>
          <p:cNvSpPr>
            <a:spLocks noGrp="1"/>
          </p:cNvSpPr>
          <p:nvPr>
            <p:ph type="sldNum" sz="quarter" idx="5"/>
          </p:nvPr>
        </p:nvSpPr>
        <p:spPr/>
        <p:txBody>
          <a:bodyPr/>
          <a:lstStyle/>
          <a:p>
            <a:fld id="{4830CA55-32B3-407D-9C30-B00F1E110BBE}" type="slidenum">
              <a:rPr lang="fr-CH" smtClean="0"/>
              <a:t>3</a:t>
            </a:fld>
            <a:endParaRPr lang="fr-CH"/>
          </a:p>
        </p:txBody>
      </p:sp>
    </p:spTree>
    <p:extLst>
      <p:ext uri="{BB962C8B-B14F-4D97-AF65-F5344CB8AC3E}">
        <p14:creationId xmlns:p14="http://schemas.microsoft.com/office/powerpoint/2010/main" val="34430149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de-CH" dirty="0"/>
          </a:p>
        </p:txBody>
      </p:sp>
      <p:sp>
        <p:nvSpPr>
          <p:cNvPr id="4" name="Espace réservé du numéro de diapositive 3"/>
          <p:cNvSpPr>
            <a:spLocks noGrp="1"/>
          </p:cNvSpPr>
          <p:nvPr>
            <p:ph type="sldNum" sz="quarter" idx="5"/>
          </p:nvPr>
        </p:nvSpPr>
        <p:spPr/>
        <p:txBody>
          <a:bodyPr/>
          <a:lstStyle/>
          <a:p>
            <a:fld id="{4830CA55-32B3-407D-9C30-B00F1E110BBE}" type="slidenum">
              <a:rPr lang="fr-CH" smtClean="0"/>
              <a:t>4</a:t>
            </a:fld>
            <a:endParaRPr lang="fr-CH"/>
          </a:p>
        </p:txBody>
      </p:sp>
    </p:spTree>
    <p:extLst>
      <p:ext uri="{BB962C8B-B14F-4D97-AF65-F5344CB8AC3E}">
        <p14:creationId xmlns:p14="http://schemas.microsoft.com/office/powerpoint/2010/main" val="19737169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lvl="0" algn="just"/>
            <a:r>
              <a:rPr lang="fr-CH" sz="1200" dirty="0">
                <a:solidFill>
                  <a:srgbClr val="004C6C"/>
                </a:solidFill>
                <a:latin typeface="GT Pressura Regular" panose="02000506020000020004"/>
              </a:rPr>
              <a:t>Une estime de soi </a:t>
            </a:r>
            <a:r>
              <a:rPr lang="fr-CH" sz="1200" b="1" dirty="0">
                <a:solidFill>
                  <a:srgbClr val="004C6C"/>
                </a:solidFill>
                <a:latin typeface="GT Pressura Regular" panose="02000506020000020004"/>
              </a:rPr>
              <a:t>solide </a:t>
            </a:r>
            <a:r>
              <a:rPr lang="fr-CH" sz="1200" dirty="0">
                <a:solidFill>
                  <a:srgbClr val="004C6C"/>
                </a:solidFill>
                <a:latin typeface="GT Pressura Regular" panose="02000506020000020004"/>
              </a:rPr>
              <a:t>favorise à :</a:t>
            </a:r>
          </a:p>
          <a:p>
            <a:pPr marL="285750" indent="-285750" algn="just">
              <a:buFont typeface="Courier New" panose="02070309020205020404" pitchFamily="49" charset="0"/>
              <a:buChar char="o"/>
            </a:pPr>
            <a:r>
              <a:rPr lang="fr-CH" sz="1200" dirty="0">
                <a:solidFill>
                  <a:srgbClr val="004C6C"/>
                </a:solidFill>
                <a:latin typeface="GT Pressura Regular" panose="02000506020000020004"/>
              </a:rPr>
              <a:t>Porter un regard </a:t>
            </a:r>
            <a:r>
              <a:rPr lang="fr-CH" sz="1200" b="1" dirty="0">
                <a:solidFill>
                  <a:srgbClr val="004C6C"/>
                </a:solidFill>
                <a:latin typeface="GT Pressura Regular" panose="02000506020000020004"/>
              </a:rPr>
              <a:t>plus juste et réaliste </a:t>
            </a:r>
            <a:r>
              <a:rPr lang="fr-CH" sz="1200" dirty="0">
                <a:solidFill>
                  <a:srgbClr val="004C6C"/>
                </a:solidFill>
                <a:latin typeface="GT Pressura Regular" panose="02000506020000020004"/>
              </a:rPr>
              <a:t>sur soi-même </a:t>
            </a:r>
          </a:p>
          <a:p>
            <a:pPr marL="285750" indent="-285750" algn="just">
              <a:buFont typeface="Courier New" panose="02070309020205020404" pitchFamily="49" charset="0"/>
              <a:buChar char="o"/>
            </a:pPr>
            <a:r>
              <a:rPr lang="fr-CH" sz="1200" b="1" dirty="0">
                <a:solidFill>
                  <a:srgbClr val="004C6C"/>
                </a:solidFill>
                <a:latin typeface="GT Pressura Regular" panose="02000506020000020004"/>
              </a:rPr>
              <a:t>S’accepter tel</a:t>
            </a:r>
            <a:r>
              <a:rPr lang="fr-FR" sz="1200" b="1" dirty="0">
                <a:solidFill>
                  <a:srgbClr val="004C6C"/>
                </a:solidFill>
                <a:latin typeface="GT Pressura Regular" panose="02000506020000020004"/>
              </a:rPr>
              <a:t>·</a:t>
            </a:r>
            <a:r>
              <a:rPr lang="fr-CH" sz="1200" b="1" dirty="0">
                <a:solidFill>
                  <a:srgbClr val="004C6C"/>
                </a:solidFill>
                <a:latin typeface="GT Pressura Regular" panose="02000506020000020004"/>
              </a:rPr>
              <a:t>le qu’on est</a:t>
            </a:r>
          </a:p>
          <a:p>
            <a:pPr marL="285750" indent="-285750" algn="just">
              <a:buFont typeface="Courier New" panose="02070309020205020404" pitchFamily="49" charset="0"/>
              <a:buChar char="o"/>
            </a:pPr>
            <a:r>
              <a:rPr lang="fr-CH" sz="1200" dirty="0">
                <a:solidFill>
                  <a:srgbClr val="004C6C"/>
                </a:solidFill>
                <a:latin typeface="GT Pressura Regular" panose="02000506020000020004"/>
              </a:rPr>
              <a:t>Développer des </a:t>
            </a:r>
            <a:r>
              <a:rPr lang="fr-CH" sz="1200" b="1" dirty="0">
                <a:solidFill>
                  <a:srgbClr val="004C6C"/>
                </a:solidFill>
                <a:latin typeface="GT Pressura Regular" panose="02000506020000020004"/>
              </a:rPr>
              <a:t>liens solides</a:t>
            </a:r>
            <a:endParaRPr lang="fr-CH" sz="1200" dirty="0">
              <a:solidFill>
                <a:srgbClr val="004C6C"/>
              </a:solidFill>
              <a:latin typeface="GT Pressura Regular" panose="02000506020000020004"/>
            </a:endParaRPr>
          </a:p>
          <a:p>
            <a:pPr marL="285750" indent="-285750" algn="just">
              <a:buFont typeface="Courier New" panose="02070309020205020404" pitchFamily="49" charset="0"/>
              <a:buChar char="o"/>
            </a:pPr>
            <a:r>
              <a:rPr lang="fr-CH" sz="1200" b="1" dirty="0">
                <a:solidFill>
                  <a:srgbClr val="004C6C"/>
                </a:solidFill>
                <a:latin typeface="GT Pressura Regular" panose="02000506020000020004"/>
              </a:rPr>
              <a:t>Se sentir capable</a:t>
            </a:r>
            <a:r>
              <a:rPr lang="fr-CH" sz="1200" dirty="0">
                <a:solidFill>
                  <a:srgbClr val="004C6C"/>
                </a:solidFill>
                <a:latin typeface="GT Pressura Regular" panose="02000506020000020004"/>
              </a:rPr>
              <a:t> de faire face aux défis de la vie quotidienne</a:t>
            </a:r>
          </a:p>
          <a:p>
            <a:pPr marL="285750" indent="-285750" algn="just">
              <a:buFont typeface="Courier New" panose="02070309020205020404" pitchFamily="49" charset="0"/>
              <a:buChar char="o"/>
            </a:pPr>
            <a:r>
              <a:rPr lang="fr-CH" sz="1200" b="1" dirty="0">
                <a:solidFill>
                  <a:srgbClr val="004C6C"/>
                </a:solidFill>
                <a:latin typeface="GT Pressura Regular" panose="02000506020000020004"/>
              </a:rPr>
              <a:t>Relativiser les situations </a:t>
            </a:r>
            <a:r>
              <a:rPr lang="fr-CH" sz="1200" dirty="0">
                <a:solidFill>
                  <a:srgbClr val="004C6C"/>
                </a:solidFill>
                <a:latin typeface="GT Pressura Regular" panose="02000506020000020004"/>
              </a:rPr>
              <a:t>et de calmer le mental saboteur ;</a:t>
            </a:r>
          </a:p>
          <a:p>
            <a:pPr marL="285750" indent="-285750" algn="just">
              <a:buFont typeface="Courier New" panose="02070309020205020404" pitchFamily="49" charset="0"/>
              <a:buChar char="o"/>
            </a:pPr>
            <a:r>
              <a:rPr lang="fr-CH" sz="1200" dirty="0">
                <a:solidFill>
                  <a:srgbClr val="004C6C"/>
                </a:solidFill>
                <a:latin typeface="GT Pressura Regular" panose="02000506020000020004"/>
              </a:rPr>
              <a:t>Réussir à ne </a:t>
            </a:r>
            <a:r>
              <a:rPr lang="fr-CH" sz="1200" b="1" dirty="0">
                <a:solidFill>
                  <a:srgbClr val="004C6C"/>
                </a:solidFill>
                <a:latin typeface="GT Pressura Regular" panose="02000506020000020004"/>
              </a:rPr>
              <a:t>pas se juger sévèrement </a:t>
            </a:r>
            <a:r>
              <a:rPr lang="fr-CH" sz="1200" dirty="0">
                <a:solidFill>
                  <a:srgbClr val="004C6C"/>
                </a:solidFill>
                <a:latin typeface="GT Pressura Regular" panose="02000506020000020004"/>
              </a:rPr>
              <a:t>lors d’un échec ou d’une difficulté </a:t>
            </a:r>
          </a:p>
          <a:p>
            <a:pPr marL="0" indent="0" algn="just">
              <a:buFont typeface="Courier New" panose="02070309020205020404" pitchFamily="49" charset="0"/>
              <a:buNone/>
            </a:pPr>
            <a:endParaRPr lang="fr-CH" sz="1200" dirty="0">
              <a:solidFill>
                <a:srgbClr val="004C6C"/>
              </a:solidFill>
              <a:latin typeface="GT Pressura Regular" panose="02000506020000020004"/>
            </a:endParaRPr>
          </a:p>
          <a:p>
            <a:pPr algn="just"/>
            <a:r>
              <a:rPr lang="fr-FR" sz="1200" dirty="0">
                <a:solidFill>
                  <a:srgbClr val="004C6C"/>
                </a:solidFill>
                <a:latin typeface="GT Pressura Regular" panose="02000506020000020004"/>
              </a:rPr>
              <a:t>Une estime de soi </a:t>
            </a:r>
            <a:r>
              <a:rPr lang="fr-FR" sz="1200" b="1" dirty="0">
                <a:solidFill>
                  <a:srgbClr val="004C6C"/>
                </a:solidFill>
                <a:latin typeface="GT Pressura Regular" panose="02000506020000020004"/>
              </a:rPr>
              <a:t>affaiblie </a:t>
            </a:r>
            <a:r>
              <a:rPr lang="fr-FR" sz="1200" dirty="0">
                <a:solidFill>
                  <a:srgbClr val="004C6C"/>
                </a:solidFill>
                <a:latin typeface="GT Pressura Regular" panose="02000506020000020004"/>
              </a:rPr>
              <a:t>amène à </a:t>
            </a:r>
            <a:r>
              <a:rPr lang="fr-CH" sz="1200" dirty="0">
                <a:solidFill>
                  <a:srgbClr val="004C6C"/>
                </a:solidFill>
                <a:latin typeface="GT Pressura Regular" panose="02000506020000020004"/>
              </a:rPr>
              <a:t>:</a:t>
            </a:r>
            <a:endParaRPr lang="fr-FR" sz="1200" dirty="0">
              <a:solidFill>
                <a:srgbClr val="004C6C"/>
              </a:solidFill>
              <a:latin typeface="GT Pressura Regular" panose="02000506020000020004"/>
            </a:endParaRPr>
          </a:p>
          <a:p>
            <a:pPr marL="285750" indent="-285750" algn="just">
              <a:buFont typeface="Courier New" panose="02070309020205020404" pitchFamily="49" charset="0"/>
              <a:buChar char="o"/>
            </a:pPr>
            <a:r>
              <a:rPr lang="fr-FR" sz="1200" b="1" dirty="0">
                <a:solidFill>
                  <a:srgbClr val="004C6C"/>
                </a:solidFill>
                <a:latin typeface="GT Pressura Regular" panose="02000506020000020004"/>
              </a:rPr>
              <a:t>Se dévaloriser </a:t>
            </a:r>
            <a:r>
              <a:rPr lang="fr-FR" sz="1200" dirty="0">
                <a:solidFill>
                  <a:srgbClr val="004C6C"/>
                </a:solidFill>
                <a:latin typeface="GT Pressura Regular" panose="02000506020000020004"/>
              </a:rPr>
              <a:t>et tourner des pensées </a:t>
            </a:r>
            <a:r>
              <a:rPr lang="fr-FR" sz="1200" b="1" dirty="0">
                <a:solidFill>
                  <a:srgbClr val="004C6C"/>
                </a:solidFill>
                <a:latin typeface="GT Pressura Regular" panose="02000506020000020004"/>
              </a:rPr>
              <a:t>négatives</a:t>
            </a:r>
            <a:r>
              <a:rPr lang="fr-FR" sz="1200" dirty="0">
                <a:solidFill>
                  <a:srgbClr val="004C6C"/>
                </a:solidFill>
                <a:latin typeface="GT Pressura Regular" panose="02000506020000020004"/>
              </a:rPr>
              <a:t> en boucle</a:t>
            </a:r>
          </a:p>
          <a:p>
            <a:pPr marL="285750" indent="-285750" algn="just">
              <a:buFont typeface="Courier New" panose="02070309020205020404" pitchFamily="49" charset="0"/>
              <a:buChar char="o"/>
            </a:pPr>
            <a:r>
              <a:rPr lang="fr-FR" sz="1200" b="1" dirty="0">
                <a:solidFill>
                  <a:srgbClr val="004C6C"/>
                </a:solidFill>
                <a:latin typeface="GT Pressura Regular" panose="02000506020000020004"/>
              </a:rPr>
              <a:t>Négliger ses besoins </a:t>
            </a:r>
            <a:r>
              <a:rPr lang="fr-FR" sz="1200" dirty="0">
                <a:solidFill>
                  <a:srgbClr val="004C6C"/>
                </a:solidFill>
                <a:latin typeface="GT Pressura Regular" panose="02000506020000020004"/>
              </a:rPr>
              <a:t>et </a:t>
            </a:r>
            <a:r>
              <a:rPr lang="fr-FR" sz="1200" b="1" dirty="0">
                <a:solidFill>
                  <a:srgbClr val="004C6C"/>
                </a:solidFill>
                <a:latin typeface="GT Pressura Regular" panose="02000506020000020004"/>
              </a:rPr>
              <a:t>s’isoler</a:t>
            </a:r>
            <a:r>
              <a:rPr lang="fr-FR" sz="1200" dirty="0">
                <a:solidFill>
                  <a:srgbClr val="004C6C"/>
                </a:solidFill>
                <a:latin typeface="GT Pressura Regular" panose="02000506020000020004"/>
              </a:rPr>
              <a:t> </a:t>
            </a:r>
          </a:p>
          <a:p>
            <a:pPr marL="285750" indent="-285750" algn="just">
              <a:buFont typeface="Courier New" panose="02070309020205020404" pitchFamily="49" charset="0"/>
              <a:buChar char="o"/>
            </a:pPr>
            <a:r>
              <a:rPr lang="fr-FR" sz="1200" dirty="0">
                <a:solidFill>
                  <a:srgbClr val="004C6C"/>
                </a:solidFill>
                <a:latin typeface="GT Pressura Regular" panose="02000506020000020004"/>
              </a:rPr>
              <a:t>Eprouver des </a:t>
            </a:r>
            <a:r>
              <a:rPr lang="fr-FR" sz="1200" b="1" dirty="0">
                <a:solidFill>
                  <a:srgbClr val="004C6C"/>
                </a:solidFill>
                <a:latin typeface="GT Pressura Regular" panose="02000506020000020004"/>
              </a:rPr>
              <a:t>difficultés à faire face au stress</a:t>
            </a:r>
            <a:endParaRPr lang="fr-FR" sz="1200" dirty="0">
              <a:solidFill>
                <a:srgbClr val="004C6C"/>
              </a:solidFill>
              <a:latin typeface="GT Pressura Regular" panose="02000506020000020004"/>
            </a:endParaRPr>
          </a:p>
          <a:p>
            <a:pPr marL="285750" indent="-285750" algn="just">
              <a:buFont typeface="Courier New" panose="02070309020205020404" pitchFamily="49" charset="0"/>
              <a:buChar char="o"/>
            </a:pPr>
            <a:r>
              <a:rPr lang="fr-FR" sz="1200" dirty="0">
                <a:solidFill>
                  <a:srgbClr val="004C6C"/>
                </a:solidFill>
                <a:latin typeface="GT Pressura Regular" panose="02000506020000020004"/>
              </a:rPr>
              <a:t>Interpréter </a:t>
            </a:r>
            <a:r>
              <a:rPr lang="fr-FR" sz="1200" b="1" dirty="0">
                <a:solidFill>
                  <a:srgbClr val="004C6C"/>
                </a:solidFill>
                <a:latin typeface="GT Pressura Regular" panose="02000506020000020004"/>
              </a:rPr>
              <a:t>un échec</a:t>
            </a:r>
            <a:r>
              <a:rPr lang="fr-FR" sz="1200" dirty="0">
                <a:solidFill>
                  <a:srgbClr val="004C6C"/>
                </a:solidFill>
                <a:latin typeface="GT Pressura Regular" panose="02000506020000020004"/>
              </a:rPr>
              <a:t> comme une preuve d’un </a:t>
            </a:r>
            <a:r>
              <a:rPr lang="fr-FR" sz="1200" b="1" dirty="0">
                <a:solidFill>
                  <a:srgbClr val="004C6C"/>
                </a:solidFill>
                <a:latin typeface="GT Pressura Regular" panose="02000506020000020004"/>
              </a:rPr>
              <a:t>manque de valeur</a:t>
            </a:r>
          </a:p>
          <a:p>
            <a:pPr marL="0" indent="0" algn="just">
              <a:buFont typeface="Courier New" panose="02070309020205020404" pitchFamily="49" charset="0"/>
              <a:buNone/>
            </a:pPr>
            <a:endParaRPr lang="fr-CH" sz="1200" dirty="0">
              <a:solidFill>
                <a:srgbClr val="004C6C"/>
              </a:solidFill>
              <a:latin typeface="GT Pressura Regular" panose="020005060200000200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H" sz="1200" i="1" dirty="0">
                <a:solidFill>
                  <a:srgbClr val="004C6C"/>
                </a:solidFill>
                <a:latin typeface="GT Pressura Regular" panose="02000506020000020004"/>
              </a:rPr>
              <a:t>‼ </a:t>
            </a:r>
            <a:r>
              <a:rPr lang="fr-FR" sz="1200" i="1" dirty="0">
                <a:solidFill>
                  <a:srgbClr val="004C6C"/>
                </a:solidFill>
                <a:latin typeface="GT Pressura Regular" panose="02000506020000020004"/>
              </a:rPr>
              <a:t>Cette tendance à se dévaloriser peut entraîner des pensées négatives qui aggravent le mal-être émotionnel. Il y a un risque de développer certains troubles tels que l’anxiété sociale, la dépression ou encore une addiction à certaines substances </a:t>
            </a:r>
            <a:r>
              <a:rPr lang="fr-CH" sz="1200" i="1" dirty="0">
                <a:solidFill>
                  <a:srgbClr val="004C6C"/>
                </a:solidFill>
                <a:latin typeface="GT Pressura Regular" panose="02000506020000020004"/>
              </a:rPr>
              <a:t>‼</a:t>
            </a:r>
          </a:p>
          <a:p>
            <a:endParaRPr lang="de-CH" dirty="0"/>
          </a:p>
        </p:txBody>
      </p:sp>
      <p:sp>
        <p:nvSpPr>
          <p:cNvPr id="4" name="Espace réservé du numéro de diapositive 3"/>
          <p:cNvSpPr>
            <a:spLocks noGrp="1"/>
          </p:cNvSpPr>
          <p:nvPr>
            <p:ph type="sldNum" sz="quarter" idx="5"/>
          </p:nvPr>
        </p:nvSpPr>
        <p:spPr/>
        <p:txBody>
          <a:bodyPr/>
          <a:lstStyle/>
          <a:p>
            <a:fld id="{4830CA55-32B3-407D-9C30-B00F1E110BBE}" type="slidenum">
              <a:rPr lang="fr-CH" smtClean="0"/>
              <a:t>5</a:t>
            </a:fld>
            <a:endParaRPr lang="fr-CH"/>
          </a:p>
        </p:txBody>
      </p:sp>
    </p:spTree>
    <p:extLst>
      <p:ext uri="{BB962C8B-B14F-4D97-AF65-F5344CB8AC3E}">
        <p14:creationId xmlns:p14="http://schemas.microsoft.com/office/powerpoint/2010/main" val="7894508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b="1" u="sng" dirty="0">
                <a:highlight>
                  <a:srgbClr val="00E9D0"/>
                </a:highlight>
                <a:latin typeface="GT Pressura Regular" panose="02000506020000020004"/>
                <a:sym typeface="Wingdings" panose="05000000000000000000" pitchFamily="2" charset="2"/>
              </a:rPr>
              <a:t> </a:t>
            </a:r>
            <a:r>
              <a:rPr lang="fr-FR" sz="1200" dirty="0">
                <a:solidFill>
                  <a:srgbClr val="004C6C"/>
                </a:solidFill>
                <a:highlight>
                  <a:srgbClr val="00E9D0"/>
                </a:highlight>
                <a:latin typeface="GT Pressura Regular" panose="02000506020000020004"/>
                <a:ea typeface="Verdana" panose="020B0604030504040204" pitchFamily="34" charset="0"/>
              </a:rPr>
              <a:t>Tous ces éléments s’influencent mutuellement et jouent des rôles essentiels dans la construction de l’identité.</a:t>
            </a:r>
            <a:endParaRPr lang="fr-CH" sz="1200" dirty="0">
              <a:solidFill>
                <a:srgbClr val="004C6C"/>
              </a:solidFill>
              <a:highlight>
                <a:srgbClr val="00E9D0"/>
              </a:highlight>
              <a:latin typeface="GT Pressura Regular" panose="02000506020000020004"/>
              <a:ea typeface="Verdana" panose="020B0604030504040204" pitchFamily="34" charset="0"/>
            </a:endParaRPr>
          </a:p>
          <a:p>
            <a:pPr algn="just">
              <a:spcBef>
                <a:spcPct val="20000"/>
              </a:spcBef>
            </a:pPr>
            <a:r>
              <a:rPr lang="fr-CH" sz="1200" i="1" dirty="0">
                <a:solidFill>
                  <a:srgbClr val="004C6C"/>
                </a:solidFill>
                <a:highlight>
                  <a:srgbClr val="00E9D0"/>
                </a:highlight>
                <a:latin typeface="GT Pressura Regular" panose="02000506020000020004"/>
                <a:ea typeface="Verdana" panose="020B0604030504040204" pitchFamily="34" charset="0"/>
                <a:cs typeface="Times New Roman" panose="02020603050405020304" pitchFamily="18" charset="0"/>
              </a:rPr>
              <a:t>‼ Les réseaux sociaux et les médias diffusent souvent des images idéalisées et des standards irréalistes, qui peuvent influencer la perception de soi. En se comparant excessivement à ces modèles ou au regard des autres, il devient facile de dévaloriser sa propre image et l’estime que l’on se porte ‼ </a:t>
            </a:r>
          </a:p>
          <a:p>
            <a:pPr algn="just">
              <a:spcBef>
                <a:spcPct val="20000"/>
              </a:spcBef>
            </a:pPr>
            <a:r>
              <a:rPr lang="fr-CH" sz="1200" i="1" dirty="0">
                <a:solidFill>
                  <a:srgbClr val="004C6C"/>
                </a:solidFill>
                <a:highlight>
                  <a:srgbClr val="00E9D0"/>
                </a:highlight>
                <a:latin typeface="GT Pressura Regular" panose="02000506020000020004"/>
                <a:ea typeface="Verdana" panose="020B0604030504040204" pitchFamily="34" charset="0"/>
                <a:cs typeface="Times New Roman" panose="02020603050405020304" pitchFamily="18" charset="0"/>
                <a:sym typeface="Wingdings" panose="05000000000000000000" pitchFamily="2" charset="2"/>
              </a:rPr>
              <a:t> </a:t>
            </a:r>
            <a:r>
              <a:rPr lang="fr-FR" sz="1200" dirty="0">
                <a:solidFill>
                  <a:srgbClr val="004C6C"/>
                </a:solidFill>
                <a:highlight>
                  <a:srgbClr val="00E9D0"/>
                </a:highlight>
                <a:latin typeface="GT Pressura Regular" panose="02000506020000020004"/>
                <a:ea typeface="Verdana" panose="020B0604030504040204" pitchFamily="34" charset="0"/>
              </a:rPr>
              <a:t>Il faut porter une grande attention à la manière dont on parle du corps, aux injonctions relayer autour du corps, souvent de manière inconsciente et donner aux enfants et </a:t>
            </a:r>
            <a:r>
              <a:rPr lang="fr-CH" sz="1200" dirty="0">
                <a:solidFill>
                  <a:srgbClr val="004C6C"/>
                </a:solidFill>
                <a:highlight>
                  <a:srgbClr val="00E9D0"/>
                </a:highlight>
                <a:latin typeface="GT Pressura Regular" panose="02000506020000020004"/>
                <a:ea typeface="Verdana" panose="020B0604030504040204" pitchFamily="34" charset="0"/>
              </a:rPr>
              <a:t>adolescents les moyens de tisser une relation constructive à leur corps hors de la seule apparence.</a:t>
            </a:r>
          </a:p>
          <a:p>
            <a:pPr algn="just"/>
            <a:endParaRPr lang="fr-FR" sz="1200" b="1" u="sng" dirty="0">
              <a:highlight>
                <a:srgbClr val="00E9D0"/>
              </a:highlight>
              <a:latin typeface="GT Pressura Regular" panose="02000506020000020004"/>
            </a:endParaRPr>
          </a:p>
          <a:p>
            <a:pPr algn="just"/>
            <a:r>
              <a:rPr lang="fr-FR" sz="1200" b="1" u="sng" dirty="0">
                <a:highlight>
                  <a:srgbClr val="00E9D0"/>
                </a:highlight>
                <a:latin typeface="GT Pressura Regular" panose="02000506020000020004"/>
              </a:rPr>
              <a:t>Confiance en soi</a:t>
            </a:r>
            <a:endParaRPr lang="fr-CH" sz="1200" b="1" u="sng" dirty="0">
              <a:highlight>
                <a:srgbClr val="00E9D0"/>
              </a:highlight>
              <a:latin typeface="GT Pressura Regular" panose="02000506020000020004"/>
            </a:endParaRPr>
          </a:p>
          <a:p>
            <a:pPr marL="171450" indent="-171450" algn="just">
              <a:buFont typeface="Arial" panose="020B0604020202020204" pitchFamily="34" charset="0"/>
              <a:buChar char="•"/>
            </a:pPr>
            <a:r>
              <a:rPr lang="fr-FR" sz="1200" dirty="0">
                <a:latin typeface="GT Pressura Regular" panose="02000506020000020004"/>
              </a:rPr>
              <a:t>Être </a:t>
            </a:r>
            <a:r>
              <a:rPr lang="fr-FR" sz="1200" dirty="0" err="1">
                <a:latin typeface="GT Pressura Regular" panose="02000506020000020004"/>
              </a:rPr>
              <a:t>convaincu·e</a:t>
            </a:r>
            <a:r>
              <a:rPr lang="fr-FR" sz="1200" dirty="0">
                <a:latin typeface="GT Pressura Regular" panose="02000506020000020004"/>
              </a:rPr>
              <a:t> d’avoir les </a:t>
            </a:r>
            <a:r>
              <a:rPr lang="fr-FR" sz="1200" b="1" dirty="0">
                <a:latin typeface="GT Pressura Regular" panose="02000506020000020004"/>
              </a:rPr>
              <a:t>capacités et les compétences nécessaires pour agir</a:t>
            </a:r>
          </a:p>
          <a:p>
            <a:pPr marL="171450" indent="-171450" algn="just">
              <a:buFont typeface="Arial" panose="020B0604020202020204" pitchFamily="34" charset="0"/>
              <a:buChar char="•"/>
            </a:pPr>
            <a:r>
              <a:rPr lang="fr-FR" sz="1200" dirty="0">
                <a:latin typeface="GT Pressura Regular" panose="02000506020000020004"/>
              </a:rPr>
              <a:t>Liée aux </a:t>
            </a:r>
            <a:r>
              <a:rPr lang="fr-FR" sz="1200" b="1" dirty="0">
                <a:latin typeface="GT Pressura Regular" panose="02000506020000020004"/>
              </a:rPr>
              <a:t>contextes</a:t>
            </a:r>
            <a:r>
              <a:rPr lang="fr-FR" sz="1200" dirty="0">
                <a:latin typeface="GT Pressura Regular" panose="02000506020000020004"/>
              </a:rPr>
              <a:t>, varie selon le domaine et s’appuie sur nos réussites passées. </a:t>
            </a:r>
            <a:endParaRPr lang="fr-CH" sz="900" dirty="0">
              <a:latin typeface="GT Pressura Regular" panose="02000506020000020004"/>
            </a:endParaRPr>
          </a:p>
          <a:p>
            <a:pPr algn="just"/>
            <a:r>
              <a:rPr lang="fr-FR" sz="1200" b="1" u="sng" dirty="0">
                <a:highlight>
                  <a:srgbClr val="00E9D0"/>
                </a:highlight>
                <a:latin typeface="GT Pressura Regular" panose="02000506020000020004"/>
              </a:rPr>
              <a:t>Comparaison sociale</a:t>
            </a:r>
            <a:endParaRPr lang="fr-CH" sz="1200" b="1" u="sng" dirty="0">
              <a:highlight>
                <a:srgbClr val="00E9D0"/>
              </a:highlight>
              <a:latin typeface="GT Pressura Regular" panose="02000506020000020004"/>
            </a:endParaRPr>
          </a:p>
          <a:p>
            <a:pPr marL="171450" indent="-171450" algn="just">
              <a:buFont typeface="Arial" panose="020B0604020202020204" pitchFamily="34" charset="0"/>
              <a:buChar char="•"/>
            </a:pPr>
            <a:r>
              <a:rPr lang="fr-FR" sz="1200" dirty="0">
                <a:latin typeface="GT Pressura Regular" panose="02000506020000020004"/>
              </a:rPr>
              <a:t>Le fait </a:t>
            </a:r>
            <a:r>
              <a:rPr lang="fr-FR" sz="1200" b="1" dirty="0">
                <a:latin typeface="GT Pressura Regular" panose="02000506020000020004"/>
              </a:rPr>
              <a:t>d’évaluer nos opinions ou nos capacités avec celles des autres</a:t>
            </a:r>
            <a:r>
              <a:rPr lang="fr-FR" sz="1200" dirty="0">
                <a:latin typeface="GT Pressura Regular" panose="02000506020000020004"/>
              </a:rPr>
              <a:t>. </a:t>
            </a:r>
          </a:p>
          <a:p>
            <a:pPr marL="171450" indent="-171450" algn="just">
              <a:buFont typeface="Arial" panose="020B0604020202020204" pitchFamily="34" charset="0"/>
              <a:buChar char="•"/>
            </a:pPr>
            <a:r>
              <a:rPr lang="fr-FR" sz="1200" dirty="0">
                <a:latin typeface="GT Pressura Regular" panose="02000506020000020004"/>
              </a:rPr>
              <a:t>Permet de se distinguer et de</a:t>
            </a:r>
            <a:r>
              <a:rPr lang="fr-FR" sz="1200" b="1" dirty="0">
                <a:latin typeface="GT Pressura Regular" panose="02000506020000020004"/>
              </a:rPr>
              <a:t> trouver des repères </a:t>
            </a:r>
            <a:r>
              <a:rPr lang="fr-FR" sz="1200" dirty="0">
                <a:latin typeface="GT Pressura Regular" panose="02000506020000020004"/>
              </a:rPr>
              <a:t>pour se situer </a:t>
            </a:r>
            <a:r>
              <a:rPr lang="fr-FR" sz="1200" b="1" dirty="0">
                <a:latin typeface="GT Pressura Regular" panose="02000506020000020004"/>
              </a:rPr>
              <a:t>dans un groupe</a:t>
            </a:r>
            <a:r>
              <a:rPr lang="fr-FR" sz="1200" dirty="0">
                <a:latin typeface="GT Pressura Regular" panose="02000506020000020004"/>
              </a:rPr>
              <a:t>. </a:t>
            </a:r>
          </a:p>
          <a:p>
            <a:pPr marL="171450" indent="-171450" algn="just">
              <a:buFont typeface="Arial" panose="020B0604020202020204" pitchFamily="34" charset="0"/>
              <a:buChar char="•"/>
            </a:pPr>
            <a:r>
              <a:rPr lang="fr-FR" sz="1200" b="1" dirty="0">
                <a:latin typeface="GT Pressura Regular" panose="02000506020000020004"/>
              </a:rPr>
              <a:t>Conséquences</a:t>
            </a:r>
            <a:r>
              <a:rPr lang="fr-FR" sz="1200" dirty="0">
                <a:latin typeface="GT Pressura Regular" panose="02000506020000020004"/>
              </a:rPr>
              <a:t> </a:t>
            </a:r>
            <a:r>
              <a:rPr lang="fr-FR" sz="1200" b="1" dirty="0">
                <a:latin typeface="GT Pressura Regular" panose="02000506020000020004"/>
              </a:rPr>
              <a:t>positives ou négatives </a:t>
            </a:r>
            <a:r>
              <a:rPr lang="fr-FR" sz="1200" dirty="0">
                <a:latin typeface="GT Pressura Regular" panose="02000506020000020004"/>
              </a:rPr>
              <a:t>sur le bien-être. </a:t>
            </a:r>
          </a:p>
          <a:p>
            <a:r>
              <a:rPr lang="fr-CH" sz="1200" b="1" u="sng" dirty="0">
                <a:highlight>
                  <a:srgbClr val="00E9D0"/>
                </a:highlight>
                <a:latin typeface="GT Pressura Regular" panose="02000506020000020004"/>
              </a:rPr>
              <a:t>Image de soi</a:t>
            </a:r>
          </a:p>
          <a:p>
            <a:pPr marL="171450" indent="-171450" algn="just">
              <a:buFont typeface="Arial" panose="020B0604020202020204" pitchFamily="34" charset="0"/>
              <a:buChar char="•"/>
            </a:pPr>
            <a:r>
              <a:rPr lang="fr-CH" sz="1200" dirty="0">
                <a:latin typeface="GT Pressura Regular" panose="02000506020000020004"/>
              </a:rPr>
              <a:t>La </a:t>
            </a:r>
            <a:r>
              <a:rPr lang="fr-CH" sz="1200" b="1" dirty="0">
                <a:latin typeface="GT Pressura Regular" panose="02000506020000020004"/>
              </a:rPr>
              <a:t>description </a:t>
            </a:r>
            <a:r>
              <a:rPr lang="fr-CH" sz="1200" dirty="0">
                <a:latin typeface="GT Pressura Regular" panose="02000506020000020004"/>
              </a:rPr>
              <a:t>de soi-même et la perception de </a:t>
            </a:r>
            <a:r>
              <a:rPr lang="fr-CH" sz="1200" b="1" dirty="0">
                <a:latin typeface="GT Pressura Regular" panose="02000506020000020004"/>
              </a:rPr>
              <a:t>nos caractéristiques personnelles </a:t>
            </a:r>
            <a:r>
              <a:rPr lang="fr-CH" sz="1200" dirty="0">
                <a:latin typeface="GT Pressura Regular" panose="02000506020000020004"/>
              </a:rPr>
              <a:t>(goûts, qualités, genre, apparence, défauts, etc.) et </a:t>
            </a:r>
            <a:r>
              <a:rPr lang="fr-CH" sz="1200" b="1" dirty="0">
                <a:latin typeface="GT Pressura Regular" panose="02000506020000020004"/>
              </a:rPr>
              <a:t>des rôles et des valeurs</a:t>
            </a:r>
            <a:r>
              <a:rPr lang="fr-CH" sz="1200" dirty="0">
                <a:latin typeface="GT Pressura Regular" panose="02000506020000020004"/>
              </a:rPr>
              <a:t> qu’on s’attribue.</a:t>
            </a:r>
          </a:p>
          <a:p>
            <a:pPr marL="171450" indent="-171450" algn="just">
              <a:buFont typeface="Arial" panose="020B0604020202020204" pitchFamily="34" charset="0"/>
              <a:buChar char="•"/>
            </a:pPr>
            <a:r>
              <a:rPr lang="fr-CH" sz="1200" dirty="0">
                <a:latin typeface="GT Pressura Regular" panose="02000506020000020004"/>
              </a:rPr>
              <a:t>Le </a:t>
            </a:r>
            <a:r>
              <a:rPr lang="fr-CH" sz="1200" b="1" dirty="0">
                <a:latin typeface="GT Pressura Regular" panose="02000506020000020004"/>
              </a:rPr>
              <a:t>regard et les feedbacks des autres </a:t>
            </a:r>
            <a:r>
              <a:rPr lang="fr-CH" sz="1200" dirty="0">
                <a:latin typeface="GT Pressura Regular" panose="02000506020000020004"/>
              </a:rPr>
              <a:t>nous aident aussi à construire l’image de notre identité.</a:t>
            </a:r>
          </a:p>
          <a:p>
            <a:r>
              <a:rPr lang="fr-CH" sz="1200" b="1" u="sng" dirty="0">
                <a:highlight>
                  <a:srgbClr val="00E9D0"/>
                </a:highlight>
                <a:latin typeface="GT Pressura Regular" panose="02000506020000020004"/>
              </a:rPr>
              <a:t>Image corporelle</a:t>
            </a:r>
          </a:p>
          <a:p>
            <a:pPr marL="171450" indent="-171450" algn="just">
              <a:buFont typeface="Arial" panose="020B0604020202020204" pitchFamily="34" charset="0"/>
              <a:buChar char="•"/>
            </a:pPr>
            <a:r>
              <a:rPr lang="fr-CH" sz="1200" dirty="0">
                <a:latin typeface="GT Pressura Regular" panose="02000506020000020004"/>
              </a:rPr>
              <a:t>La </a:t>
            </a:r>
            <a:r>
              <a:rPr lang="fr-CH" sz="1200" b="1" dirty="0">
                <a:latin typeface="GT Pressura Regular" panose="02000506020000020004"/>
              </a:rPr>
              <a:t>perception mentale, émotionnelle et physique </a:t>
            </a:r>
            <a:r>
              <a:rPr lang="fr-CH" sz="1200" dirty="0">
                <a:latin typeface="GT Pressura Regular" panose="02000506020000020004"/>
              </a:rPr>
              <a:t>de notre </a:t>
            </a:r>
            <a:r>
              <a:rPr lang="fr-CH" sz="1200" b="1" dirty="0">
                <a:latin typeface="GT Pressura Regular" panose="02000506020000020004"/>
              </a:rPr>
              <a:t>corps</a:t>
            </a:r>
            <a:r>
              <a:rPr lang="fr-CH" sz="1200" dirty="0">
                <a:latin typeface="GT Pressura Regular" panose="02000506020000020004"/>
              </a:rPr>
              <a:t>. </a:t>
            </a:r>
          </a:p>
          <a:p>
            <a:pPr marL="171450" indent="-171450" algn="just">
              <a:buFont typeface="Arial" panose="020B0604020202020204" pitchFamily="34" charset="0"/>
              <a:buChar char="•"/>
            </a:pPr>
            <a:r>
              <a:rPr lang="fr-CH" sz="1200" b="1" dirty="0">
                <a:latin typeface="GT Pressura Regular" panose="02000506020000020004"/>
              </a:rPr>
              <a:t>Positive, neutre ou négative</a:t>
            </a:r>
          </a:p>
          <a:p>
            <a:pPr marL="171450" indent="-171450" algn="just">
              <a:buFont typeface="Arial" panose="020B0604020202020204" pitchFamily="34" charset="0"/>
              <a:buChar char="•"/>
            </a:pPr>
            <a:r>
              <a:rPr lang="fr-CH" sz="1200" dirty="0">
                <a:latin typeface="GT Pressura Regular" panose="02000506020000020004"/>
              </a:rPr>
              <a:t>Influence le bien-être et certains comportements comme l’alimentation et l’activité physique. </a:t>
            </a:r>
          </a:p>
          <a:p>
            <a:pPr marL="171450" indent="-171450" algn="just">
              <a:buFont typeface="Arial" panose="020B0604020202020204" pitchFamily="34" charset="0"/>
              <a:buChar char="•"/>
            </a:pPr>
            <a:r>
              <a:rPr lang="fr-FR" sz="1200" dirty="0">
                <a:latin typeface="GT Pressura Regular" panose="02000506020000020004"/>
              </a:rPr>
              <a:t>Influencée par des facteurs biologiques, sociaux et culturels</a:t>
            </a:r>
          </a:p>
          <a:p>
            <a:pPr marL="171450" indent="-171450" algn="just">
              <a:buFont typeface="Arial" panose="020B0604020202020204" pitchFamily="34" charset="0"/>
              <a:buChar char="•"/>
            </a:pPr>
            <a:endParaRPr lang="fr-FR" sz="1200" dirty="0">
              <a:latin typeface="GT Pressura Regular" panose="02000506020000020004"/>
            </a:endParaRPr>
          </a:p>
          <a:p>
            <a:endParaRPr lang="de-CH" dirty="0"/>
          </a:p>
        </p:txBody>
      </p:sp>
      <p:sp>
        <p:nvSpPr>
          <p:cNvPr id="4" name="Espace réservé du numéro de diapositive 3"/>
          <p:cNvSpPr>
            <a:spLocks noGrp="1"/>
          </p:cNvSpPr>
          <p:nvPr>
            <p:ph type="sldNum" sz="quarter" idx="5"/>
          </p:nvPr>
        </p:nvSpPr>
        <p:spPr/>
        <p:txBody>
          <a:bodyPr/>
          <a:lstStyle/>
          <a:p>
            <a:fld id="{4830CA55-32B3-407D-9C30-B00F1E110BBE}" type="slidenum">
              <a:rPr lang="fr-CH" smtClean="0"/>
              <a:t>6</a:t>
            </a:fld>
            <a:endParaRPr lang="fr-CH"/>
          </a:p>
        </p:txBody>
      </p:sp>
    </p:spTree>
    <p:extLst>
      <p:ext uri="{BB962C8B-B14F-4D97-AF65-F5344CB8AC3E}">
        <p14:creationId xmlns:p14="http://schemas.microsoft.com/office/powerpoint/2010/main" val="4053488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H" sz="1200" i="1" dirty="0">
                <a:latin typeface="GT Pressura Regular" panose="02000506020000020004"/>
              </a:rPr>
              <a:t>‼ </a:t>
            </a:r>
            <a:r>
              <a:rPr lang="fr-FR" sz="1200" i="1" dirty="0">
                <a:latin typeface="GT Pressura Regular" panose="02000506020000020004"/>
              </a:rPr>
              <a:t>L’intimidation ou l’harcèlement peut fortement toucher l’enfant dans son image et son estime de soi</a:t>
            </a:r>
            <a:r>
              <a:rPr lang="fr-CH" sz="1200" i="1" dirty="0">
                <a:latin typeface="GT Pressura Regular" panose="02000506020000020004"/>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CH" sz="1200" i="1" dirty="0">
                <a:latin typeface="GT Pressura Regular" panose="02000506020000020004"/>
              </a:rPr>
              <a:t>‼ </a:t>
            </a:r>
            <a:r>
              <a:rPr lang="fr-FR" sz="1200" i="1" dirty="0">
                <a:latin typeface="GT Pressura Regular" panose="02000506020000020004"/>
              </a:rPr>
              <a:t>Les </a:t>
            </a:r>
            <a:r>
              <a:rPr lang="fr-FR" sz="1200" i="1" dirty="0" err="1">
                <a:latin typeface="GT Pressura Regular" panose="02000506020000020004"/>
              </a:rPr>
              <a:t>adolescent·es</a:t>
            </a:r>
            <a:r>
              <a:rPr lang="fr-FR" sz="1200" i="1" dirty="0">
                <a:latin typeface="GT Pressura Regular" panose="02000506020000020004"/>
              </a:rPr>
              <a:t> sont particulièrement sensibles aux critiques et aux jugements. </a:t>
            </a:r>
            <a:r>
              <a:rPr lang="fr-FR" sz="1200" i="1" dirty="0" err="1">
                <a:latin typeface="GT Pressura Regular" panose="02000506020000020004"/>
              </a:rPr>
              <a:t>Ceux·celles</a:t>
            </a:r>
            <a:r>
              <a:rPr lang="fr-FR" sz="1200" i="1" dirty="0">
                <a:latin typeface="GT Pressura Regular" panose="02000506020000020004"/>
              </a:rPr>
              <a:t> qui subissent des préjugés ou vivent des discriminations en raison de leur corpulence, de leur expression ou identité de genre ou encore de leur orientation sexuelle peuvent ressentir un sentiment d’inadéquation très négatif pour leur estime de soi </a:t>
            </a:r>
            <a:r>
              <a:rPr lang="fr-CH" sz="1200" i="1" dirty="0">
                <a:latin typeface="GT Pressura Regular" panose="02000506020000020004"/>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i="1" dirty="0">
                <a:latin typeface="GT Pressura Regular" panose="02000506020000020004"/>
              </a:rPr>
              <a:t> </a:t>
            </a:r>
          </a:p>
          <a:p>
            <a:endParaRPr lang="fr-CH" dirty="0"/>
          </a:p>
        </p:txBody>
      </p:sp>
      <p:sp>
        <p:nvSpPr>
          <p:cNvPr id="4" name="Espace réservé du numéro de diapositive 3"/>
          <p:cNvSpPr>
            <a:spLocks noGrp="1"/>
          </p:cNvSpPr>
          <p:nvPr>
            <p:ph type="sldNum" sz="quarter" idx="5"/>
          </p:nvPr>
        </p:nvSpPr>
        <p:spPr/>
        <p:txBody>
          <a:bodyPr/>
          <a:lstStyle/>
          <a:p>
            <a:fld id="{4830CA55-32B3-407D-9C30-B00F1E110BBE}" type="slidenum">
              <a:rPr lang="fr-CH" smtClean="0"/>
              <a:t>7</a:t>
            </a:fld>
            <a:endParaRPr lang="fr-CH"/>
          </a:p>
        </p:txBody>
      </p:sp>
    </p:spTree>
    <p:extLst>
      <p:ext uri="{BB962C8B-B14F-4D97-AF65-F5344CB8AC3E}">
        <p14:creationId xmlns:p14="http://schemas.microsoft.com/office/powerpoint/2010/main" val="6691416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a:solidFill>
                  <a:schemeClr val="tx1"/>
                </a:solidFill>
                <a:effectLst/>
                <a:latin typeface="+mn-lt"/>
                <a:ea typeface="+mn-ea"/>
                <a:cs typeface="+mn-cs"/>
              </a:rPr>
              <a:t>De l’enfance à l’âge adulte, l’estime de soi se construit en lien étroit avec la construction de l’identité et les défis du développement. </a:t>
            </a:r>
          </a:p>
          <a:p>
            <a:r>
              <a:rPr lang="fr-FR" sz="1200" kern="1200" dirty="0">
                <a:solidFill>
                  <a:schemeClr val="tx1"/>
                </a:solidFill>
                <a:effectLst/>
                <a:latin typeface="+mn-lt"/>
                <a:ea typeface="+mn-ea"/>
                <a:cs typeface="+mn-cs"/>
              </a:rPr>
              <a:t>Elle dépend de deux grandes dimensions : </a:t>
            </a:r>
            <a:endParaRPr lang="fr-CH" sz="1200" kern="1200" dirty="0">
              <a:solidFill>
                <a:schemeClr val="tx1"/>
              </a:solidFill>
              <a:effectLst/>
              <a:latin typeface="+mn-lt"/>
              <a:ea typeface="+mn-ea"/>
              <a:cs typeface="+mn-cs"/>
            </a:endParaRPr>
          </a:p>
          <a:p>
            <a:pPr lvl="0"/>
            <a:r>
              <a:rPr lang="fr-FR" sz="1200" kern="1200" dirty="0">
                <a:solidFill>
                  <a:schemeClr val="tx1"/>
                </a:solidFill>
                <a:effectLst/>
                <a:latin typeface="+mn-lt"/>
                <a:ea typeface="+mn-ea"/>
                <a:cs typeface="+mn-cs"/>
              </a:rPr>
              <a:t>	*l’écart entre ce que l’enfant est (réel) et ce qu’elle </a:t>
            </a:r>
            <a:r>
              <a:rPr lang="fr-CH" sz="1200"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il aimerait être (idéal) : l’image de soi est donc au cœur de l’estime des enfants et des adolescent</a:t>
            </a:r>
            <a:r>
              <a:rPr lang="fr-CH" sz="1200" kern="1200" dirty="0">
                <a:solidFill>
                  <a:schemeClr val="tx1"/>
                </a:solidFill>
                <a:effectLst/>
                <a:latin typeface="+mn-lt"/>
                <a:ea typeface="+mn-ea"/>
                <a:cs typeface="+mn-cs"/>
              </a:rPr>
              <a:t>·es ;</a:t>
            </a:r>
          </a:p>
          <a:p>
            <a:pPr lvl="0"/>
            <a:r>
              <a:rPr lang="fr-FR" sz="1200" kern="1200" dirty="0">
                <a:solidFill>
                  <a:schemeClr val="tx1"/>
                </a:solidFill>
                <a:effectLst/>
                <a:latin typeface="+mn-lt"/>
                <a:ea typeface="+mn-ea"/>
                <a:cs typeface="+mn-cs"/>
              </a:rPr>
              <a:t>	*la qualité du soutien que l’enfant perçoit dans son entourage, c’est-à-dire :</a:t>
            </a:r>
            <a:endParaRPr lang="fr-CH" sz="1200" kern="1200" dirty="0">
              <a:solidFill>
                <a:schemeClr val="tx1"/>
              </a:solidFill>
              <a:effectLst/>
              <a:latin typeface="+mn-lt"/>
              <a:ea typeface="+mn-ea"/>
              <a:cs typeface="+mn-cs"/>
            </a:endParaRPr>
          </a:p>
          <a:p>
            <a:pPr lvl="1"/>
            <a:r>
              <a:rPr lang="fr-FR" sz="1200" kern="1200" dirty="0">
                <a:solidFill>
                  <a:schemeClr val="tx1"/>
                </a:solidFill>
                <a:effectLst/>
                <a:latin typeface="+mn-lt"/>
                <a:ea typeface="+mn-ea"/>
                <a:cs typeface="+mn-cs"/>
              </a:rPr>
              <a:t>		- le regard porté sur elle</a:t>
            </a:r>
            <a:r>
              <a:rPr lang="fr-CH" sz="1200" kern="1200" dirty="0">
                <a:solidFill>
                  <a:schemeClr val="tx1"/>
                </a:solidFill>
                <a:effectLst/>
                <a:latin typeface="+mn-lt"/>
                <a:ea typeface="+mn-ea"/>
                <a:cs typeface="+mn-cs"/>
              </a:rPr>
              <a:t>·lui par </a:t>
            </a:r>
            <a:r>
              <a:rPr lang="fr-FR" sz="1200" kern="1200" dirty="0">
                <a:solidFill>
                  <a:schemeClr val="tx1"/>
                </a:solidFill>
                <a:effectLst/>
                <a:latin typeface="+mn-lt"/>
                <a:ea typeface="+mn-ea"/>
                <a:cs typeface="+mn-cs"/>
              </a:rPr>
              <a:t>les personnes proches à qui elle</a:t>
            </a:r>
            <a:r>
              <a:rPr lang="fr-CH" sz="1200" kern="1200" dirty="0">
                <a:solidFill>
                  <a:schemeClr val="tx1"/>
                </a:solidFill>
                <a:effectLst/>
                <a:latin typeface="+mn-lt"/>
                <a:ea typeface="+mn-ea"/>
                <a:cs typeface="+mn-cs"/>
              </a:rPr>
              <a:t>·il accorde </a:t>
            </a:r>
            <a:r>
              <a:rPr lang="fr-FR" sz="1200" kern="1200" dirty="0">
                <a:solidFill>
                  <a:schemeClr val="tx1"/>
                </a:solidFill>
                <a:effectLst/>
                <a:latin typeface="+mn-lt"/>
                <a:ea typeface="+mn-ea"/>
                <a:cs typeface="+mn-cs"/>
              </a:rPr>
              <a:t>de l’importance et de la confiance </a:t>
            </a:r>
            <a:endParaRPr lang="fr-CH" sz="1200" kern="1200" dirty="0">
              <a:solidFill>
                <a:schemeClr val="tx1"/>
              </a:solidFill>
              <a:effectLst/>
              <a:latin typeface="+mn-lt"/>
              <a:ea typeface="+mn-ea"/>
              <a:cs typeface="+mn-cs"/>
            </a:endParaRPr>
          </a:p>
          <a:p>
            <a:pPr lvl="1"/>
            <a:r>
              <a:rPr lang="fr-FR" sz="1200" kern="1200" dirty="0">
                <a:solidFill>
                  <a:schemeClr val="tx1"/>
                </a:solidFill>
                <a:effectLst/>
                <a:latin typeface="+mn-lt"/>
                <a:ea typeface="+mn-ea"/>
                <a:cs typeface="+mn-cs"/>
              </a:rPr>
              <a:t>		- la capacité des différents cadres de vie dans lesquels évolue l’enfant à répondre à ses besoins et à assurer son sentiment de sécurité affectif, physique et relationnel.</a:t>
            </a:r>
          </a:p>
          <a:p>
            <a:pPr lvl="1"/>
            <a:endParaRPr lang="fr-FR" sz="1200" kern="1200" dirty="0">
              <a:solidFill>
                <a:schemeClr val="tx1"/>
              </a:solidFill>
              <a:effectLst/>
              <a:latin typeface="+mn-lt"/>
              <a:ea typeface="+mn-ea"/>
              <a:cs typeface="+mn-cs"/>
            </a:endParaRPr>
          </a:p>
          <a:p>
            <a:pPr marL="285750" lvl="0" indent="-285750" algn="just">
              <a:buFont typeface="Arial" panose="020B0604020202020204" pitchFamily="34" charset="0"/>
              <a:buChar char="•"/>
            </a:pPr>
            <a:r>
              <a:rPr lang="fr-FR" b="1" dirty="0">
                <a:solidFill>
                  <a:srgbClr val="004C6C"/>
                </a:solidFill>
                <a:latin typeface="GT Pressura Regular" panose="02000506020000020004"/>
                <a:ea typeface="Verdana" panose="020B0604030504040204" pitchFamily="34" charset="0"/>
              </a:rPr>
              <a:t>Les compétences scolaires </a:t>
            </a:r>
          </a:p>
          <a:p>
            <a:pPr marL="742950" lvl="1" indent="-285750" algn="just">
              <a:buFont typeface="Arial" panose="020B0604020202020204" pitchFamily="34" charset="0"/>
              <a:buChar char="•"/>
            </a:pPr>
            <a:r>
              <a:rPr lang="fr-FR" dirty="0">
                <a:solidFill>
                  <a:srgbClr val="004C6C"/>
                </a:solidFill>
                <a:latin typeface="GT Pressura Regular" panose="02000506020000020004"/>
                <a:ea typeface="Verdana" panose="020B0604030504040204" pitchFamily="34" charset="0"/>
              </a:rPr>
              <a:t>Suis-je capable dans un domaine si valorisé par la société ?</a:t>
            </a:r>
          </a:p>
          <a:p>
            <a:pPr marL="285750" lvl="0" indent="-285750" algn="just">
              <a:buFont typeface="Arial" panose="020B0604020202020204" pitchFamily="34" charset="0"/>
              <a:buChar char="•"/>
            </a:pPr>
            <a:r>
              <a:rPr lang="fr-FR" b="1" dirty="0">
                <a:solidFill>
                  <a:srgbClr val="004C6C"/>
                </a:solidFill>
                <a:latin typeface="GT Pressura Regular" panose="02000506020000020004"/>
                <a:ea typeface="Verdana" panose="020B0604030504040204" pitchFamily="34" charset="0"/>
              </a:rPr>
              <a:t>Les caractéristique athlétiques et sportives </a:t>
            </a:r>
          </a:p>
          <a:p>
            <a:pPr marL="742950" lvl="1" indent="-285750" algn="just">
              <a:buFont typeface="Arial" panose="020B0604020202020204" pitchFamily="34" charset="0"/>
              <a:buChar char="•"/>
            </a:pPr>
            <a:r>
              <a:rPr lang="fr-FR" dirty="0">
                <a:solidFill>
                  <a:srgbClr val="004C6C"/>
                </a:solidFill>
                <a:latin typeface="GT Pressura Regular" panose="02000506020000020004"/>
                <a:ea typeface="Verdana" panose="020B0604030504040204" pitchFamily="34" charset="0"/>
              </a:rPr>
              <a:t>Mon corps est-il solide, performant ? </a:t>
            </a:r>
            <a:endParaRPr lang="fr-CH" dirty="0">
              <a:solidFill>
                <a:srgbClr val="004C6C"/>
              </a:solidFill>
              <a:latin typeface="GT Pressura Regular" panose="02000506020000020004"/>
              <a:ea typeface="Verdana" panose="020B0604030504040204" pitchFamily="34" charset="0"/>
            </a:endParaRPr>
          </a:p>
          <a:p>
            <a:pPr marL="285750" lvl="0" indent="-285750" algn="just">
              <a:buFont typeface="Arial" panose="020B0604020202020204" pitchFamily="34" charset="0"/>
              <a:buChar char="•"/>
            </a:pPr>
            <a:r>
              <a:rPr lang="fr-FR" b="1" dirty="0">
                <a:solidFill>
                  <a:srgbClr val="004C6C"/>
                </a:solidFill>
                <a:latin typeface="GT Pressura Regular" panose="02000506020000020004"/>
                <a:ea typeface="Verdana" panose="020B0604030504040204" pitchFamily="34" charset="0"/>
              </a:rPr>
              <a:t>L’apparence physique</a:t>
            </a:r>
          </a:p>
          <a:p>
            <a:pPr marL="742950" lvl="1" indent="-285750" algn="just">
              <a:buFont typeface="Arial" panose="020B0604020202020204" pitchFamily="34" charset="0"/>
              <a:buChar char="•"/>
            </a:pPr>
            <a:r>
              <a:rPr lang="fr-FR" dirty="0">
                <a:solidFill>
                  <a:srgbClr val="004C6C"/>
                </a:solidFill>
                <a:latin typeface="GT Pressura Regular" panose="02000506020000020004"/>
                <a:ea typeface="Verdana" panose="020B0604030504040204" pitchFamily="34" charset="0"/>
              </a:rPr>
              <a:t>Est-ce que je plais ? </a:t>
            </a:r>
            <a:endParaRPr lang="fr-CH" dirty="0">
              <a:solidFill>
                <a:srgbClr val="004C6C"/>
              </a:solidFill>
              <a:latin typeface="GT Pressura Regular" panose="02000506020000020004"/>
              <a:ea typeface="Verdana" panose="020B0604030504040204" pitchFamily="34" charset="0"/>
            </a:endParaRPr>
          </a:p>
          <a:p>
            <a:pPr marL="285750" lvl="0" indent="-285750" algn="just">
              <a:buFont typeface="Arial" panose="020B0604020202020204" pitchFamily="34" charset="0"/>
              <a:buChar char="•"/>
            </a:pPr>
            <a:r>
              <a:rPr lang="fr-FR" b="1" dirty="0">
                <a:solidFill>
                  <a:srgbClr val="004C6C"/>
                </a:solidFill>
                <a:latin typeface="GT Pressura Regular" panose="02000506020000020004"/>
                <a:ea typeface="Verdana" panose="020B0604030504040204" pitchFamily="34" charset="0"/>
              </a:rPr>
              <a:t>L’acceptation sociale</a:t>
            </a:r>
          </a:p>
          <a:p>
            <a:pPr marL="742950" lvl="1" indent="-285750" algn="just">
              <a:buFont typeface="Arial" panose="020B0604020202020204" pitchFamily="34" charset="0"/>
              <a:buChar char="•"/>
            </a:pPr>
            <a:r>
              <a:rPr lang="fr-FR" dirty="0">
                <a:solidFill>
                  <a:srgbClr val="004C6C"/>
                </a:solidFill>
                <a:latin typeface="GT Pressura Regular" panose="02000506020000020004"/>
                <a:ea typeface="Verdana" panose="020B0604030504040204" pitchFamily="34" charset="0"/>
              </a:rPr>
              <a:t>Suis-je </a:t>
            </a:r>
            <a:r>
              <a:rPr lang="fr-FR" dirty="0" err="1">
                <a:solidFill>
                  <a:srgbClr val="004C6C"/>
                </a:solidFill>
                <a:latin typeface="GT Pressura Regular" panose="02000506020000020004"/>
                <a:ea typeface="Verdana" panose="020B0604030504040204" pitchFamily="34" charset="0"/>
              </a:rPr>
              <a:t>apprécié·e</a:t>
            </a:r>
            <a:r>
              <a:rPr lang="fr-FR" dirty="0">
                <a:solidFill>
                  <a:srgbClr val="004C6C"/>
                </a:solidFill>
                <a:latin typeface="GT Pressura Regular" panose="02000506020000020004"/>
                <a:ea typeface="Verdana" panose="020B0604030504040204" pitchFamily="34" charset="0"/>
              </a:rPr>
              <a:t>, </a:t>
            </a:r>
            <a:r>
              <a:rPr lang="fr-FR" dirty="0" err="1">
                <a:solidFill>
                  <a:srgbClr val="004C6C"/>
                </a:solidFill>
                <a:latin typeface="GT Pressura Regular" panose="02000506020000020004"/>
                <a:ea typeface="Verdana" panose="020B0604030504040204" pitchFamily="34" charset="0"/>
              </a:rPr>
              <a:t>aimé·e</a:t>
            </a:r>
            <a:r>
              <a:rPr lang="fr-FR" dirty="0">
                <a:solidFill>
                  <a:srgbClr val="004C6C"/>
                </a:solidFill>
                <a:latin typeface="GT Pressura Regular" panose="02000506020000020004"/>
                <a:ea typeface="Verdana" panose="020B0604030504040204" pitchFamily="34" charset="0"/>
              </a:rPr>
              <a:t>, </a:t>
            </a:r>
            <a:r>
              <a:rPr lang="fr-FR" dirty="0" err="1">
                <a:solidFill>
                  <a:srgbClr val="004C6C"/>
                </a:solidFill>
                <a:latin typeface="GT Pressura Regular" panose="02000506020000020004"/>
                <a:ea typeface="Verdana" panose="020B0604030504040204" pitchFamily="34" charset="0"/>
              </a:rPr>
              <a:t>reconnu·e</a:t>
            </a:r>
            <a:r>
              <a:rPr lang="fr-FR" dirty="0">
                <a:solidFill>
                  <a:srgbClr val="004C6C"/>
                </a:solidFill>
                <a:latin typeface="GT Pressura Regular" panose="02000506020000020004"/>
                <a:ea typeface="Verdana" panose="020B0604030504040204" pitchFamily="34" charset="0"/>
              </a:rPr>
              <a:t> ?  Ai-je de la valeur aux yeux des autres ? Puis-je être moi-même sans risque de moqueries, d’intimidation, d’exclusion ?</a:t>
            </a:r>
            <a:endParaRPr lang="fr-CH" dirty="0">
              <a:solidFill>
                <a:srgbClr val="004C6C"/>
              </a:solidFill>
              <a:latin typeface="GT Pressura Regular" panose="02000506020000020004"/>
              <a:ea typeface="Verdana" panose="020B0604030504040204" pitchFamily="34" charset="0"/>
            </a:endParaRPr>
          </a:p>
          <a:p>
            <a:pPr marL="285750" lvl="0" indent="-285750" algn="just">
              <a:buFont typeface="Arial" panose="020B0604020202020204" pitchFamily="34" charset="0"/>
              <a:buChar char="•"/>
            </a:pPr>
            <a:r>
              <a:rPr lang="fr-FR" b="1" dirty="0">
                <a:solidFill>
                  <a:srgbClr val="004C6C"/>
                </a:solidFill>
                <a:latin typeface="GT Pressura Regular" panose="02000506020000020004"/>
                <a:ea typeface="Verdana" panose="020B0604030504040204" pitchFamily="34" charset="0"/>
              </a:rPr>
              <a:t>Les comportements et les conduites globales</a:t>
            </a:r>
          </a:p>
          <a:p>
            <a:pPr marL="742950" lvl="1" indent="-285750" algn="just">
              <a:buFont typeface="Arial" panose="020B0604020202020204" pitchFamily="34" charset="0"/>
              <a:buChar char="•"/>
            </a:pPr>
            <a:r>
              <a:rPr lang="fr-FR" dirty="0">
                <a:solidFill>
                  <a:srgbClr val="004C6C"/>
                </a:solidFill>
                <a:latin typeface="GT Pressura Regular" panose="02000506020000020004"/>
                <a:ea typeface="Verdana" panose="020B0604030504040204" pitchFamily="34" charset="0"/>
              </a:rPr>
              <a:t>Mes intérêts, mes comportements sont-ils valables, conformes ? Est-ce que je déçois ?</a:t>
            </a:r>
            <a:endParaRPr lang="fr-CH" dirty="0">
              <a:solidFill>
                <a:srgbClr val="004C6C"/>
              </a:solidFill>
              <a:latin typeface="GT Pressura Regular" panose="02000506020000020004"/>
              <a:ea typeface="Verdana" panose="020B0604030504040204" pitchFamily="34" charset="0"/>
            </a:endParaRPr>
          </a:p>
          <a:p>
            <a:pPr marL="285750" lvl="0" indent="-285750" algn="just">
              <a:buFont typeface="Arial" panose="020B0604020202020204" pitchFamily="34" charset="0"/>
              <a:buChar char="•"/>
            </a:pPr>
            <a:r>
              <a:rPr lang="fr-FR" b="1" dirty="0">
                <a:solidFill>
                  <a:srgbClr val="004C6C"/>
                </a:solidFill>
                <a:latin typeface="GT Pressura Regular" panose="02000506020000020004"/>
                <a:ea typeface="Verdana" panose="020B0604030504040204" pitchFamily="34" charset="0"/>
              </a:rPr>
              <a:t>Le sentiment général d’efficacité</a:t>
            </a:r>
          </a:p>
          <a:p>
            <a:pPr marL="742950" lvl="1" indent="-285750" algn="just">
              <a:buFont typeface="Arial" panose="020B0604020202020204" pitchFamily="34" charset="0"/>
              <a:buChar char="•"/>
            </a:pPr>
            <a:r>
              <a:rPr lang="fr-FR" dirty="0">
                <a:solidFill>
                  <a:srgbClr val="004C6C"/>
                </a:solidFill>
                <a:latin typeface="GT Pressura Regular" panose="02000506020000020004"/>
                <a:ea typeface="Verdana" panose="020B0604030504040204" pitchFamily="34" charset="0"/>
              </a:rPr>
              <a:t>Combien je me sens capable de relever les défis de ma vie, d’oser me lancer, de devenir autonome ?  </a:t>
            </a:r>
          </a:p>
          <a:p>
            <a:endParaRPr lang="de-CH" dirty="0"/>
          </a:p>
        </p:txBody>
      </p:sp>
      <p:sp>
        <p:nvSpPr>
          <p:cNvPr id="4" name="Espace réservé du numéro de diapositive 3"/>
          <p:cNvSpPr>
            <a:spLocks noGrp="1"/>
          </p:cNvSpPr>
          <p:nvPr>
            <p:ph type="sldNum" sz="quarter" idx="5"/>
          </p:nvPr>
        </p:nvSpPr>
        <p:spPr/>
        <p:txBody>
          <a:bodyPr/>
          <a:lstStyle/>
          <a:p>
            <a:fld id="{4830CA55-32B3-407D-9C30-B00F1E110BBE}" type="slidenum">
              <a:rPr lang="fr-CH" smtClean="0"/>
              <a:t>8</a:t>
            </a:fld>
            <a:endParaRPr lang="fr-CH"/>
          </a:p>
        </p:txBody>
      </p:sp>
    </p:spTree>
    <p:extLst>
      <p:ext uri="{BB962C8B-B14F-4D97-AF65-F5344CB8AC3E}">
        <p14:creationId xmlns:p14="http://schemas.microsoft.com/office/powerpoint/2010/main" val="18595626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H" sz="1200" dirty="0">
                <a:latin typeface="GT Pressura Regular"/>
              </a:rPr>
              <a:t>Les enfants et les </a:t>
            </a:r>
            <a:r>
              <a:rPr lang="fr-CH" sz="1200" dirty="0" err="1">
                <a:latin typeface="GT Pressura Regular"/>
              </a:rPr>
              <a:t>adolescent·es</a:t>
            </a:r>
            <a:r>
              <a:rPr lang="fr-CH" sz="1200" dirty="0">
                <a:latin typeface="GT Pressura Regular"/>
              </a:rPr>
              <a:t> sont très </a:t>
            </a:r>
            <a:r>
              <a:rPr lang="fr-CH" sz="1200" b="1" dirty="0" err="1">
                <a:latin typeface="GT Pressura Regular"/>
              </a:rPr>
              <a:t>dépendant·es</a:t>
            </a:r>
            <a:r>
              <a:rPr lang="fr-CH" sz="1200" b="1" dirty="0">
                <a:latin typeface="GT Pressura Regular"/>
              </a:rPr>
              <a:t> des adultes qui les entourent pour développer leur estime de soi</a:t>
            </a:r>
            <a:r>
              <a:rPr lang="fr-CH" sz="1200" dirty="0">
                <a:latin typeface="GT Pressura Regular"/>
              </a:rPr>
              <a:t>. Il faut se demander comment les aider </a:t>
            </a:r>
            <a:r>
              <a:rPr lang="fr-CH" sz="1200" b="1" dirty="0">
                <a:latin typeface="GT Pressura Regular"/>
              </a:rPr>
              <a:t>à croire en leurs capacités de réussir</a:t>
            </a:r>
            <a:r>
              <a:rPr lang="fr-CH" sz="1200" dirty="0">
                <a:latin typeface="GT Pressura Regular"/>
              </a:rPr>
              <a:t>, à oser </a:t>
            </a:r>
            <a:r>
              <a:rPr lang="fr-CH" sz="1200" b="1" dirty="0">
                <a:latin typeface="GT Pressura Regular"/>
              </a:rPr>
              <a:t>se lancer dans de nouvelles expériences </a:t>
            </a:r>
            <a:r>
              <a:rPr lang="fr-CH" sz="1200" dirty="0">
                <a:latin typeface="GT Pressura Regular"/>
              </a:rPr>
              <a:t>et </a:t>
            </a:r>
            <a:r>
              <a:rPr lang="fr-CH" sz="1200" b="1" dirty="0">
                <a:latin typeface="GT Pressura Regular"/>
              </a:rPr>
              <a:t>apprendre à se faire confiance </a:t>
            </a:r>
            <a:r>
              <a:rPr lang="fr-CH" sz="1200" dirty="0">
                <a:latin typeface="GT Pressura Regular"/>
              </a:rPr>
              <a:t>et à </a:t>
            </a:r>
            <a:r>
              <a:rPr lang="fr-CH" sz="1200" b="1" dirty="0">
                <a:latin typeface="GT Pressura Regular"/>
              </a:rPr>
              <a:t>se sentir </a:t>
            </a:r>
            <a:r>
              <a:rPr lang="fr-CH" sz="1200" b="1" dirty="0" err="1">
                <a:latin typeface="GT Pressura Regular"/>
              </a:rPr>
              <a:t>compétent·e</a:t>
            </a:r>
            <a:endParaRPr lang="fr-CH" sz="1200" dirty="0">
              <a:latin typeface="GT Pressura Regular"/>
            </a:endParaRP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Se sentir </a:t>
            </a:r>
            <a:r>
              <a:rPr lang="fr-FR" sz="1200" kern="1200" dirty="0" err="1">
                <a:solidFill>
                  <a:schemeClr val="tx1"/>
                </a:solidFill>
                <a:effectLst/>
                <a:latin typeface="+mn-lt"/>
                <a:ea typeface="+mn-ea"/>
                <a:cs typeface="+mn-cs"/>
              </a:rPr>
              <a:t>compétent·e</a:t>
            </a:r>
            <a:r>
              <a:rPr lang="fr-FR" sz="1200" kern="1200" dirty="0">
                <a:solidFill>
                  <a:schemeClr val="tx1"/>
                </a:solidFill>
                <a:effectLst/>
                <a:latin typeface="+mn-lt"/>
                <a:ea typeface="+mn-ea"/>
                <a:cs typeface="+mn-cs"/>
              </a:rPr>
              <a:t>, ce n’est pas seulement comprendre le fonctionnement d’un système ou disposer de connaissances cognitives. C’est aussi pouvoir s’appuyer sur des compétences de vie essentielles pour créer du lien et du soutien social et être acteur de notre vie. </a:t>
            </a:r>
          </a:p>
          <a:p>
            <a:r>
              <a:rPr lang="fr-FR" sz="1200" kern="1200" dirty="0">
                <a:solidFill>
                  <a:schemeClr val="tx1"/>
                </a:solidFill>
                <a:effectLst/>
                <a:latin typeface="+mn-lt"/>
                <a:ea typeface="+mn-ea"/>
                <a:cs typeface="+mn-cs"/>
              </a:rPr>
              <a:t>On appelle ces compétences les </a:t>
            </a:r>
            <a:r>
              <a:rPr lang="fr-FR" sz="1200" kern="1200" dirty="0">
                <a:solidFill>
                  <a:schemeClr val="tx1"/>
                </a:solidFill>
                <a:effectLst/>
                <a:latin typeface="+mn-lt"/>
                <a:ea typeface="+mn-ea"/>
                <a:cs typeface="+mn-cs"/>
                <a:hlinkClick r:id="rId3"/>
              </a:rPr>
              <a:t>« compétences psychosociales </a:t>
            </a:r>
            <a:r>
              <a:rPr lang="fr-FR" sz="1200" kern="1200" dirty="0">
                <a:solidFill>
                  <a:schemeClr val="tx1"/>
                </a:solidFill>
                <a:effectLst/>
                <a:latin typeface="+mn-lt"/>
                <a:ea typeface="+mn-ea"/>
                <a:cs typeface="+mn-cs"/>
              </a:rPr>
              <a:t>» :</a:t>
            </a:r>
            <a:endParaRPr lang="fr-CH" sz="1200" kern="1200" dirty="0">
              <a:solidFill>
                <a:schemeClr val="tx1"/>
              </a:solidFill>
              <a:effectLst/>
              <a:latin typeface="+mn-lt"/>
              <a:ea typeface="+mn-ea"/>
              <a:cs typeface="+mn-cs"/>
            </a:endParaRPr>
          </a:p>
          <a:p>
            <a:pPr lvl="1"/>
            <a:r>
              <a:rPr lang="fr-FR" sz="1200" kern="1200" dirty="0">
                <a:solidFill>
                  <a:schemeClr val="tx1"/>
                </a:solidFill>
                <a:effectLst/>
                <a:latin typeface="+mn-lt"/>
                <a:ea typeface="+mn-ea"/>
                <a:cs typeface="+mn-cs"/>
              </a:rPr>
              <a:t>- Savoir résoudre des problèmes - Savoir prendre des décisions</a:t>
            </a:r>
            <a:endParaRPr lang="fr-CH" sz="1200" kern="1200" dirty="0">
              <a:solidFill>
                <a:schemeClr val="tx1"/>
              </a:solidFill>
              <a:effectLst/>
              <a:latin typeface="+mn-lt"/>
              <a:ea typeface="+mn-ea"/>
              <a:cs typeface="+mn-cs"/>
            </a:endParaRPr>
          </a:p>
          <a:p>
            <a:pPr lvl="1"/>
            <a:r>
              <a:rPr lang="fr-FR" sz="1200" kern="1200" dirty="0">
                <a:solidFill>
                  <a:schemeClr val="tx1"/>
                </a:solidFill>
                <a:effectLst/>
                <a:latin typeface="+mn-lt"/>
                <a:ea typeface="+mn-ea"/>
                <a:cs typeface="+mn-cs"/>
              </a:rPr>
              <a:t>- Avoir une pensée créatrice - Avoir une pensée critique</a:t>
            </a:r>
            <a:endParaRPr lang="fr-CH" sz="1200" kern="1200" dirty="0">
              <a:solidFill>
                <a:schemeClr val="tx1"/>
              </a:solidFill>
              <a:effectLst/>
              <a:latin typeface="+mn-lt"/>
              <a:ea typeface="+mn-ea"/>
              <a:cs typeface="+mn-cs"/>
            </a:endParaRPr>
          </a:p>
          <a:p>
            <a:pPr lvl="1"/>
            <a:r>
              <a:rPr lang="fr-FR" sz="1200" kern="1200" dirty="0">
                <a:solidFill>
                  <a:schemeClr val="tx1"/>
                </a:solidFill>
                <a:effectLst/>
                <a:latin typeface="+mn-lt"/>
                <a:ea typeface="+mn-ea"/>
                <a:cs typeface="+mn-cs"/>
              </a:rPr>
              <a:t>- Savoir communiquer efficacement - Être habile dans les relations interpersonnelles</a:t>
            </a:r>
            <a:endParaRPr lang="fr-CH" sz="1200" kern="1200" dirty="0">
              <a:solidFill>
                <a:schemeClr val="tx1"/>
              </a:solidFill>
              <a:effectLst/>
              <a:latin typeface="+mn-lt"/>
              <a:ea typeface="+mn-ea"/>
              <a:cs typeface="+mn-cs"/>
            </a:endParaRPr>
          </a:p>
          <a:p>
            <a:pPr lvl="1"/>
            <a:r>
              <a:rPr lang="fr-FR" sz="1200" kern="1200" dirty="0">
                <a:solidFill>
                  <a:schemeClr val="tx1"/>
                </a:solidFill>
                <a:effectLst/>
                <a:latin typeface="+mn-lt"/>
                <a:ea typeface="+mn-ea"/>
                <a:cs typeface="+mn-cs"/>
              </a:rPr>
              <a:t>- Avoir conscience de soi - Avoir de l’empathie pour les autres</a:t>
            </a:r>
            <a:endParaRPr lang="fr-CH" sz="1200" kern="1200" dirty="0">
              <a:solidFill>
                <a:schemeClr val="tx1"/>
              </a:solidFill>
              <a:effectLst/>
              <a:latin typeface="+mn-lt"/>
              <a:ea typeface="+mn-ea"/>
              <a:cs typeface="+mn-cs"/>
            </a:endParaRPr>
          </a:p>
          <a:p>
            <a:pPr lvl="1"/>
            <a:r>
              <a:rPr lang="fr-FR" sz="1200" kern="1200" dirty="0">
                <a:solidFill>
                  <a:schemeClr val="tx1"/>
                </a:solidFill>
                <a:effectLst/>
                <a:latin typeface="+mn-lt"/>
                <a:ea typeface="+mn-ea"/>
                <a:cs typeface="+mn-cs"/>
              </a:rPr>
              <a:t>- Savoir gérer son stress – Savoir réguler ses émotions</a:t>
            </a:r>
            <a:endParaRPr lang="fr-CH"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Ces compétences sont importantes pour développer une solide estime de soi. Nous devons soutenir leur apprentissage et leur développement tout au long de la vie et tout particulièrement pendant l’enfance, l’adolescence et le passage à l’âge adulte. </a:t>
            </a:r>
            <a:endParaRPr lang="fr-CH" sz="1200" kern="1200" dirty="0">
              <a:solidFill>
                <a:schemeClr val="tx1"/>
              </a:solidFill>
              <a:effectLst/>
              <a:latin typeface="+mn-lt"/>
              <a:ea typeface="+mn-ea"/>
              <a:cs typeface="+mn-cs"/>
            </a:endParaRPr>
          </a:p>
          <a:p>
            <a:br>
              <a:rPr lang="fr-FR" sz="1200" b="1" kern="1200" dirty="0">
                <a:solidFill>
                  <a:schemeClr val="tx1"/>
                </a:solidFill>
                <a:effectLst/>
                <a:latin typeface="+mn-lt"/>
                <a:ea typeface="+mn-ea"/>
                <a:cs typeface="+mn-cs"/>
              </a:rPr>
            </a:br>
            <a:endParaRPr lang="fr-CH" dirty="0">
              <a:effectLst/>
            </a:endParaRPr>
          </a:p>
          <a:p>
            <a:r>
              <a:rPr lang="fr-FR" sz="1200" b="1" kern="1200" dirty="0">
                <a:solidFill>
                  <a:schemeClr val="tx1"/>
                </a:solidFill>
                <a:effectLst/>
                <a:latin typeface="+mn-lt"/>
                <a:ea typeface="+mn-ea"/>
                <a:cs typeface="+mn-cs"/>
              </a:rPr>
              <a:t> </a:t>
            </a:r>
            <a:endParaRPr lang="fr-CH" sz="1200" kern="1200" dirty="0">
              <a:solidFill>
                <a:schemeClr val="tx1"/>
              </a:solidFill>
              <a:effectLst/>
              <a:latin typeface="+mn-lt"/>
              <a:ea typeface="+mn-ea"/>
              <a:cs typeface="+mn-cs"/>
            </a:endParaRPr>
          </a:p>
          <a:p>
            <a:endParaRPr lang="fr-CH" dirty="0"/>
          </a:p>
        </p:txBody>
      </p:sp>
      <p:sp>
        <p:nvSpPr>
          <p:cNvPr id="4" name="Espace réservé du numéro de diapositive 3"/>
          <p:cNvSpPr>
            <a:spLocks noGrp="1"/>
          </p:cNvSpPr>
          <p:nvPr>
            <p:ph type="sldNum" sz="quarter" idx="5"/>
          </p:nvPr>
        </p:nvSpPr>
        <p:spPr/>
        <p:txBody>
          <a:bodyPr/>
          <a:lstStyle/>
          <a:p>
            <a:fld id="{4830CA55-32B3-407D-9C30-B00F1E110BBE}" type="slidenum">
              <a:rPr lang="fr-CH" smtClean="0"/>
              <a:t>9</a:t>
            </a:fld>
            <a:endParaRPr lang="fr-CH"/>
          </a:p>
        </p:txBody>
      </p:sp>
    </p:spTree>
    <p:extLst>
      <p:ext uri="{BB962C8B-B14F-4D97-AF65-F5344CB8AC3E}">
        <p14:creationId xmlns:p14="http://schemas.microsoft.com/office/powerpoint/2010/main" val="7289454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3" name="Sous-titre 2"/>
          <p:cNvSpPr>
            <a:spLocks noGrp="1"/>
          </p:cNvSpPr>
          <p:nvPr>
            <p:ph type="subTitle" idx="1" hasCustomPrompt="1"/>
          </p:nvPr>
        </p:nvSpPr>
        <p:spPr>
          <a:xfrm>
            <a:off x="421196" y="5334154"/>
            <a:ext cx="8301608" cy="298710"/>
          </a:xfrm>
        </p:spPr>
        <p:txBody>
          <a:bodyPr>
            <a:noAutofit/>
          </a:bodyPr>
          <a:lstStyle>
            <a:lvl1pPr marL="0" marR="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sz="1600">
                <a:solidFill>
                  <a:srgbClr val="004C6C"/>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Promouvoir la santé physique et mentale: Rôle des communes, automne 2024</a:t>
            </a:r>
          </a:p>
        </p:txBody>
      </p:sp>
      <p:sp>
        <p:nvSpPr>
          <p:cNvPr id="7" name="Titre 6"/>
          <p:cNvSpPr>
            <a:spLocks noGrp="1"/>
          </p:cNvSpPr>
          <p:nvPr>
            <p:ph type="title" hasCustomPrompt="1"/>
          </p:nvPr>
        </p:nvSpPr>
        <p:spPr>
          <a:xfrm>
            <a:off x="421196" y="966390"/>
            <a:ext cx="8301608" cy="1617606"/>
          </a:xfrm>
          <a:prstGeom prst="rect">
            <a:avLst/>
          </a:prstGeom>
        </p:spPr>
        <p:txBody>
          <a:bodyPr/>
          <a:lstStyle>
            <a:lvl1pPr>
              <a:defRPr sz="4200">
                <a:solidFill>
                  <a:srgbClr val="004C6C"/>
                </a:solidFill>
                <a:latin typeface="Verdana" panose="020B0604030504040204" pitchFamily="34" charset="0"/>
                <a:ea typeface="Verdana" panose="020B0604030504040204" pitchFamily="34" charset="0"/>
                <a:cs typeface="Verdana" panose="020B0604030504040204" pitchFamily="34" charset="0"/>
              </a:defRPr>
            </a:lvl1pPr>
          </a:lstStyle>
          <a:p>
            <a:r>
              <a:rPr lang="fr-FR"/>
              <a:t>Titre de la présentation</a:t>
            </a:r>
            <a:br>
              <a:rPr lang="fr-FR"/>
            </a:br>
            <a:r>
              <a:rPr lang="fr-FR"/>
              <a:t>et détails</a:t>
            </a:r>
            <a:endParaRPr lang="fr-CH"/>
          </a:p>
        </p:txBody>
      </p:sp>
      <p:sp>
        <p:nvSpPr>
          <p:cNvPr id="11" name="Espace réservé de la date 3">
            <a:extLst>
              <a:ext uri="{FF2B5EF4-FFF2-40B4-BE49-F238E27FC236}">
                <a16:creationId xmlns:a16="http://schemas.microsoft.com/office/drawing/2014/main" id="{EBABA47A-CA33-C205-152D-272A5821525D}"/>
              </a:ext>
            </a:extLst>
          </p:cNvPr>
          <p:cNvSpPr>
            <a:spLocks noGrp="1"/>
          </p:cNvSpPr>
          <p:nvPr>
            <p:ph type="dt" sz="half" idx="2"/>
          </p:nvPr>
        </p:nvSpPr>
        <p:spPr>
          <a:xfrm>
            <a:off x="439335" y="6381328"/>
            <a:ext cx="946448" cy="246221"/>
          </a:xfrm>
          <a:prstGeom prst="rect">
            <a:avLst/>
          </a:prstGeom>
        </p:spPr>
        <p:txBody>
          <a:bodyPr vert="horz" lIns="0" tIns="45720" rIns="90000" bIns="45720" rtlCol="0" anchor="ctr">
            <a:spAutoFit/>
          </a:bodyPr>
          <a:lstStyle>
            <a:lvl1pPr algn="l">
              <a:defRPr sz="1000" baseline="0">
                <a:solidFill>
                  <a:srgbClr val="949494"/>
                </a:solidFill>
              </a:defRPr>
            </a:lvl1pPr>
          </a:lstStyle>
          <a:p>
            <a:r>
              <a:rPr lang="fr-FR"/>
              <a:t>Date</a:t>
            </a:r>
            <a:endParaRPr lang="fr-CH"/>
          </a:p>
        </p:txBody>
      </p:sp>
      <p:sp>
        <p:nvSpPr>
          <p:cNvPr id="12" name="Espace réservé du numéro de diapositive 5">
            <a:extLst>
              <a:ext uri="{FF2B5EF4-FFF2-40B4-BE49-F238E27FC236}">
                <a16:creationId xmlns:a16="http://schemas.microsoft.com/office/drawing/2014/main" id="{9DBCD638-2A11-2D42-F47A-7DFEC533564F}"/>
              </a:ext>
            </a:extLst>
          </p:cNvPr>
          <p:cNvSpPr>
            <a:spLocks noGrp="1"/>
          </p:cNvSpPr>
          <p:nvPr>
            <p:ph type="sldNum" sz="quarter" idx="4"/>
          </p:nvPr>
        </p:nvSpPr>
        <p:spPr>
          <a:xfrm>
            <a:off x="1385783" y="6381327"/>
            <a:ext cx="1458025" cy="246221"/>
          </a:xfrm>
          <a:prstGeom prst="rect">
            <a:avLst/>
          </a:prstGeom>
        </p:spPr>
        <p:txBody>
          <a:bodyPr vert="horz" wrap="square" lIns="91440" tIns="45720" rIns="0" bIns="45720" rtlCol="0" anchor="ctr" anchorCtr="0">
            <a:spAutoFit/>
          </a:bodyPr>
          <a:lstStyle>
            <a:lvl1pPr algn="l">
              <a:defRPr sz="1000" baseline="0">
                <a:solidFill>
                  <a:srgbClr val="949494"/>
                </a:solidFill>
              </a:defRPr>
            </a:lvl1pPr>
          </a:lstStyle>
          <a:p>
            <a:endParaRPr lang="fr-CH"/>
          </a:p>
        </p:txBody>
      </p:sp>
      <p:sp>
        <p:nvSpPr>
          <p:cNvPr id="20" name="Sous-titre 2">
            <a:extLst>
              <a:ext uri="{FF2B5EF4-FFF2-40B4-BE49-F238E27FC236}">
                <a16:creationId xmlns:a16="http://schemas.microsoft.com/office/drawing/2014/main" id="{375BF932-FE70-42C6-170D-5F794ADBE76D}"/>
              </a:ext>
            </a:extLst>
          </p:cNvPr>
          <p:cNvSpPr txBox="1">
            <a:spLocks/>
          </p:cNvSpPr>
          <p:nvPr userDrawn="1"/>
        </p:nvSpPr>
        <p:spPr>
          <a:xfrm>
            <a:off x="421196" y="5730404"/>
            <a:ext cx="8301608" cy="567359"/>
          </a:xfrm>
          <a:prstGeom prst="rect">
            <a:avLst/>
          </a:prstGeom>
        </p:spPr>
        <p:txBody>
          <a:bodyPr vert="horz" lIns="91440" tIns="45720" rIns="91440" bIns="45720" rtlCol="0">
            <a:noAutofit/>
          </a:bodyPr>
          <a:lstStyle>
            <a:lvl1pPr marL="0" marR="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sz="140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spcBef>
                <a:spcPct val="20000"/>
              </a:spcBef>
              <a:buFont typeface="Arial" panose="020B0604020202020204" pitchFamily="34" charset="0"/>
              <a:buNone/>
              <a:defRPr sz="2600" kern="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2pPr>
            <a:lvl3pPr marL="914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3pPr>
            <a:lvl4pPr marL="1371600" indent="0" algn="ctr" defTabSz="914400" rtl="0" eaLnBrk="1" latinLnBrk="0" hangingPunct="1">
              <a:spcBef>
                <a:spcPct val="20000"/>
              </a:spcBef>
              <a:buFont typeface="Arial" panose="020B0604020202020204" pitchFamily="34" charset="0"/>
              <a:buNone/>
              <a:defRPr sz="1600" kern="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4pPr>
            <a:lvl5pPr marL="1828800" indent="0" algn="ctr" defTabSz="914400" rtl="0" eaLnBrk="1" latinLnBrk="0" hangingPunct="1">
              <a:spcBef>
                <a:spcPct val="20000"/>
              </a:spcBef>
              <a:buFont typeface="Arial" panose="020B0604020202020204" pitchFamily="34" charset="0"/>
              <a:buNone/>
              <a:defRPr sz="1400" kern="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fr-FR" sz="1200">
                <a:solidFill>
                  <a:srgbClr val="004C6C"/>
                </a:solidFill>
              </a:rPr>
              <a:t>Alexia Fournier Fall, PhD </a:t>
            </a:r>
            <a:br>
              <a:rPr lang="fr-FR" sz="1200"/>
            </a:br>
            <a:r>
              <a:rPr lang="fr-FR" sz="1200">
                <a:solidFill>
                  <a:schemeClr val="bg1"/>
                </a:solidFill>
              </a:rPr>
              <a:t>Commission de prévention et de promotion de la santé des cantons latins </a:t>
            </a:r>
            <a:endParaRPr lang="fr-CH" sz="1200">
              <a:solidFill>
                <a:schemeClr val="bg1"/>
              </a:solidFill>
            </a:endParaRPr>
          </a:p>
        </p:txBody>
      </p:sp>
    </p:spTree>
    <p:extLst>
      <p:ext uri="{BB962C8B-B14F-4D97-AF65-F5344CB8AC3E}">
        <p14:creationId xmlns:p14="http://schemas.microsoft.com/office/powerpoint/2010/main" val="1710550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re et contenu">
    <p:spTree>
      <p:nvGrpSpPr>
        <p:cNvPr id="1" name=""/>
        <p:cNvGrpSpPr/>
        <p:nvPr/>
      </p:nvGrpSpPr>
      <p:grpSpPr>
        <a:xfrm>
          <a:off x="0" y="0"/>
          <a:ext cx="0" cy="0"/>
          <a:chOff x="0" y="0"/>
          <a:chExt cx="0" cy="0"/>
        </a:xfrm>
      </p:grpSpPr>
      <p:sp>
        <p:nvSpPr>
          <p:cNvPr id="3" name="Espace réservé du contenu 2"/>
          <p:cNvSpPr>
            <a:spLocks noGrp="1"/>
          </p:cNvSpPr>
          <p:nvPr>
            <p:ph idx="1" hasCustomPrompt="1"/>
          </p:nvPr>
        </p:nvSpPr>
        <p:spPr>
          <a:xfrm>
            <a:off x="457200" y="2348880"/>
            <a:ext cx="8208912" cy="3600400"/>
          </a:xfrm>
        </p:spPr>
        <p:txBody>
          <a:bodyPr lIns="0"/>
          <a:lstStyle>
            <a:lvl1pPr marL="0" indent="0">
              <a:buFontTx/>
              <a:buNone/>
              <a:defRPr/>
            </a:lvl1pPr>
            <a:lvl2pPr marL="358775" indent="-349250">
              <a:buFont typeface="Courier New" panose="02070309020205020404" pitchFamily="49" charset="0"/>
              <a:buChar char="o"/>
              <a:tabLst/>
              <a:defRPr/>
            </a:lvl2pPr>
            <a:lvl3pPr marL="719138" indent="-317500">
              <a:buFont typeface="Arial" panose="020B0604020202020204" pitchFamily="34" charset="0"/>
              <a:buChar char="•"/>
              <a:tabLst/>
              <a:defRPr/>
            </a:lvl3pPr>
            <a:lvl4pPr marL="1025525" indent="-306388">
              <a:tabLst/>
              <a:defRPr/>
            </a:lvl4pPr>
          </a:lstStyle>
          <a:p>
            <a:pPr lvl="0"/>
            <a:r>
              <a:rPr lang="fr-FR"/>
              <a:t>Sous-titre, image, texte…</a:t>
            </a:r>
          </a:p>
        </p:txBody>
      </p:sp>
      <p:sp>
        <p:nvSpPr>
          <p:cNvPr id="8" name="Titre 7"/>
          <p:cNvSpPr>
            <a:spLocks noGrp="1"/>
          </p:cNvSpPr>
          <p:nvPr>
            <p:ph type="title" hasCustomPrompt="1"/>
          </p:nvPr>
        </p:nvSpPr>
        <p:spPr>
          <a:xfrm>
            <a:off x="457200" y="1268760"/>
            <a:ext cx="8229600" cy="792088"/>
          </a:xfrm>
          <a:prstGeom prst="rect">
            <a:avLst/>
          </a:prstGeom>
        </p:spPr>
        <p:txBody>
          <a:bodyPr lIns="0"/>
          <a:lstStyle>
            <a:lvl1pPr algn="l">
              <a:defRPr sz="3600">
                <a:solidFill>
                  <a:srgbClr val="004C6C"/>
                </a:solidFill>
                <a:latin typeface="Verdana" panose="020B0604030504040204" pitchFamily="34" charset="0"/>
                <a:ea typeface="Verdana" panose="020B0604030504040204" pitchFamily="34" charset="0"/>
                <a:cs typeface="Verdana" panose="020B0604030504040204" pitchFamily="34" charset="0"/>
              </a:defRPr>
            </a:lvl1pPr>
          </a:lstStyle>
          <a:p>
            <a:r>
              <a:rPr lang="fr-FR"/>
              <a:t>Titre – Sujet</a:t>
            </a:r>
            <a:endParaRPr lang="fr-CH"/>
          </a:p>
        </p:txBody>
      </p:sp>
      <p:sp>
        <p:nvSpPr>
          <p:cNvPr id="2" name="Espace réservé de la date 3">
            <a:extLst>
              <a:ext uri="{FF2B5EF4-FFF2-40B4-BE49-F238E27FC236}">
                <a16:creationId xmlns:a16="http://schemas.microsoft.com/office/drawing/2014/main" id="{6F5CC516-CC3A-F740-9B95-1DE51ACB1A76}"/>
              </a:ext>
            </a:extLst>
          </p:cNvPr>
          <p:cNvSpPr>
            <a:spLocks noGrp="1"/>
          </p:cNvSpPr>
          <p:nvPr>
            <p:ph type="dt" sz="half" idx="2"/>
          </p:nvPr>
        </p:nvSpPr>
        <p:spPr>
          <a:xfrm>
            <a:off x="439335" y="6381328"/>
            <a:ext cx="946448" cy="246221"/>
          </a:xfrm>
          <a:prstGeom prst="rect">
            <a:avLst/>
          </a:prstGeom>
        </p:spPr>
        <p:txBody>
          <a:bodyPr vert="horz" lIns="0" tIns="45720" rIns="90000" bIns="45720" rtlCol="0" anchor="ctr">
            <a:spAutoFit/>
          </a:bodyPr>
          <a:lstStyle>
            <a:lvl1pPr algn="l">
              <a:defRPr sz="1000" baseline="0">
                <a:solidFill>
                  <a:srgbClr val="949494"/>
                </a:solidFill>
              </a:defRPr>
            </a:lvl1pPr>
          </a:lstStyle>
          <a:p>
            <a:r>
              <a:rPr lang="fr-FR"/>
              <a:t>Date</a:t>
            </a:r>
            <a:endParaRPr lang="fr-CH"/>
          </a:p>
        </p:txBody>
      </p:sp>
      <p:sp>
        <p:nvSpPr>
          <p:cNvPr id="7" name="Espace réservé du numéro de diapositive 5">
            <a:extLst>
              <a:ext uri="{FF2B5EF4-FFF2-40B4-BE49-F238E27FC236}">
                <a16:creationId xmlns:a16="http://schemas.microsoft.com/office/drawing/2014/main" id="{40F20D14-AF8E-2A23-605B-20E929D0B97E}"/>
              </a:ext>
            </a:extLst>
          </p:cNvPr>
          <p:cNvSpPr>
            <a:spLocks noGrp="1"/>
          </p:cNvSpPr>
          <p:nvPr>
            <p:ph type="sldNum" sz="quarter" idx="4"/>
          </p:nvPr>
        </p:nvSpPr>
        <p:spPr>
          <a:xfrm>
            <a:off x="1385783" y="6381327"/>
            <a:ext cx="1458025" cy="246221"/>
          </a:xfrm>
          <a:prstGeom prst="rect">
            <a:avLst/>
          </a:prstGeom>
        </p:spPr>
        <p:txBody>
          <a:bodyPr vert="horz" wrap="square" lIns="91440" tIns="45720" rIns="0" bIns="45720" rtlCol="0" anchor="ctr" anchorCtr="0">
            <a:spAutoFit/>
          </a:bodyPr>
          <a:lstStyle>
            <a:lvl1pPr algn="l">
              <a:defRPr sz="1000" baseline="0">
                <a:solidFill>
                  <a:srgbClr val="949494"/>
                </a:solidFill>
              </a:defRPr>
            </a:lvl1pPr>
          </a:lstStyle>
          <a:p>
            <a:endParaRPr lang="fr-CH"/>
          </a:p>
        </p:txBody>
      </p:sp>
    </p:spTree>
    <p:extLst>
      <p:ext uri="{BB962C8B-B14F-4D97-AF65-F5344CB8AC3E}">
        <p14:creationId xmlns:p14="http://schemas.microsoft.com/office/powerpoint/2010/main" val="2970879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hasCustomPrompt="1"/>
          </p:nvPr>
        </p:nvSpPr>
        <p:spPr>
          <a:xfrm>
            <a:off x="457200" y="2348880"/>
            <a:ext cx="8208912" cy="3600400"/>
          </a:xfrm>
        </p:spPr>
        <p:txBody>
          <a:bodyPr lIns="0"/>
          <a:lstStyle>
            <a:lvl1pPr marL="0" indent="0">
              <a:buFontTx/>
              <a:buNone/>
              <a:defRPr/>
            </a:lvl1pPr>
            <a:lvl2pPr marL="358775" indent="-349250">
              <a:buFont typeface="Courier New" panose="02070309020205020404" pitchFamily="49" charset="0"/>
              <a:buChar char="o"/>
              <a:tabLst/>
              <a:defRPr/>
            </a:lvl2pPr>
            <a:lvl3pPr marL="719138" indent="-317500">
              <a:buFont typeface="Arial" panose="020B0604020202020204" pitchFamily="34" charset="0"/>
              <a:buChar char="•"/>
              <a:tabLst/>
              <a:defRPr/>
            </a:lvl3pPr>
            <a:lvl4pPr marL="1025525" indent="-306388">
              <a:tabLst/>
              <a:defRPr/>
            </a:lvl4pPr>
          </a:lstStyle>
          <a:p>
            <a:pPr lvl="0"/>
            <a:r>
              <a:rPr lang="fr-FR"/>
              <a:t>Sous-titre</a:t>
            </a:r>
          </a:p>
          <a:p>
            <a:pPr lvl="1"/>
            <a:r>
              <a:rPr lang="fr-FR"/>
              <a:t>Deuxième niveau</a:t>
            </a:r>
          </a:p>
          <a:p>
            <a:pPr lvl="2"/>
            <a:r>
              <a:rPr lang="fr-FR"/>
              <a:t>Troisième niveau</a:t>
            </a:r>
          </a:p>
          <a:p>
            <a:pPr lvl="3"/>
            <a:r>
              <a:rPr lang="fr-FR"/>
              <a:t>Quatrième niveau</a:t>
            </a:r>
          </a:p>
        </p:txBody>
      </p:sp>
      <p:sp>
        <p:nvSpPr>
          <p:cNvPr id="8" name="Titre 7"/>
          <p:cNvSpPr>
            <a:spLocks noGrp="1"/>
          </p:cNvSpPr>
          <p:nvPr>
            <p:ph type="title" hasCustomPrompt="1"/>
          </p:nvPr>
        </p:nvSpPr>
        <p:spPr>
          <a:xfrm>
            <a:off x="457200" y="1268760"/>
            <a:ext cx="8229600" cy="792088"/>
          </a:xfrm>
          <a:prstGeom prst="rect">
            <a:avLst/>
          </a:prstGeom>
        </p:spPr>
        <p:txBody>
          <a:bodyPr lIns="0"/>
          <a:lstStyle>
            <a:lvl1pPr algn="l">
              <a:defRPr sz="3600">
                <a:solidFill>
                  <a:srgbClr val="004C6C"/>
                </a:solidFill>
                <a:latin typeface="Verdana" panose="020B0604030504040204" pitchFamily="34" charset="0"/>
                <a:ea typeface="Verdana" panose="020B0604030504040204" pitchFamily="34" charset="0"/>
                <a:cs typeface="Verdana" panose="020B0604030504040204" pitchFamily="34" charset="0"/>
              </a:defRPr>
            </a:lvl1pPr>
          </a:lstStyle>
          <a:p>
            <a:r>
              <a:rPr lang="fr-FR"/>
              <a:t>Titre – Sujet</a:t>
            </a:r>
            <a:endParaRPr lang="fr-CH"/>
          </a:p>
        </p:txBody>
      </p:sp>
      <p:sp>
        <p:nvSpPr>
          <p:cNvPr id="2" name="Espace réservé de la date 3">
            <a:extLst>
              <a:ext uri="{FF2B5EF4-FFF2-40B4-BE49-F238E27FC236}">
                <a16:creationId xmlns:a16="http://schemas.microsoft.com/office/drawing/2014/main" id="{6F5CC516-CC3A-F740-9B95-1DE51ACB1A76}"/>
              </a:ext>
            </a:extLst>
          </p:cNvPr>
          <p:cNvSpPr>
            <a:spLocks noGrp="1"/>
          </p:cNvSpPr>
          <p:nvPr>
            <p:ph type="dt" sz="half" idx="2"/>
          </p:nvPr>
        </p:nvSpPr>
        <p:spPr>
          <a:xfrm>
            <a:off x="439335" y="6381328"/>
            <a:ext cx="946448" cy="246221"/>
          </a:xfrm>
          <a:prstGeom prst="rect">
            <a:avLst/>
          </a:prstGeom>
        </p:spPr>
        <p:txBody>
          <a:bodyPr vert="horz" lIns="0" tIns="45720" rIns="90000" bIns="45720" rtlCol="0" anchor="ctr">
            <a:spAutoFit/>
          </a:bodyPr>
          <a:lstStyle>
            <a:lvl1pPr algn="l">
              <a:defRPr sz="1000" baseline="0">
                <a:solidFill>
                  <a:srgbClr val="949494"/>
                </a:solidFill>
              </a:defRPr>
            </a:lvl1pPr>
          </a:lstStyle>
          <a:p>
            <a:r>
              <a:rPr lang="fr-FR"/>
              <a:t>Date</a:t>
            </a:r>
            <a:endParaRPr lang="fr-CH"/>
          </a:p>
        </p:txBody>
      </p:sp>
      <p:sp>
        <p:nvSpPr>
          <p:cNvPr id="7" name="Espace réservé du numéro de diapositive 5">
            <a:extLst>
              <a:ext uri="{FF2B5EF4-FFF2-40B4-BE49-F238E27FC236}">
                <a16:creationId xmlns:a16="http://schemas.microsoft.com/office/drawing/2014/main" id="{40F20D14-AF8E-2A23-605B-20E929D0B97E}"/>
              </a:ext>
            </a:extLst>
          </p:cNvPr>
          <p:cNvSpPr>
            <a:spLocks noGrp="1"/>
          </p:cNvSpPr>
          <p:nvPr>
            <p:ph type="sldNum" sz="quarter" idx="4"/>
          </p:nvPr>
        </p:nvSpPr>
        <p:spPr>
          <a:xfrm>
            <a:off x="1385783" y="6381327"/>
            <a:ext cx="1458025" cy="246221"/>
          </a:xfrm>
          <a:prstGeom prst="rect">
            <a:avLst/>
          </a:prstGeom>
        </p:spPr>
        <p:txBody>
          <a:bodyPr vert="horz" wrap="square" lIns="91440" tIns="45720" rIns="0" bIns="45720" rtlCol="0" anchor="ctr" anchorCtr="0">
            <a:spAutoFit/>
          </a:bodyPr>
          <a:lstStyle>
            <a:lvl1pPr algn="l">
              <a:defRPr sz="1000" baseline="0">
                <a:solidFill>
                  <a:srgbClr val="949494"/>
                </a:solidFill>
              </a:defRPr>
            </a:lvl1pPr>
          </a:lstStyle>
          <a:p>
            <a:endParaRPr lang="fr-CH"/>
          </a:p>
        </p:txBody>
      </p:sp>
    </p:spTree>
    <p:extLst>
      <p:ext uri="{BB962C8B-B14F-4D97-AF65-F5344CB8AC3E}">
        <p14:creationId xmlns:p14="http://schemas.microsoft.com/office/powerpoint/2010/main" val="710716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2" name="Espace réservé du contenu 2">
            <a:extLst>
              <a:ext uri="{FF2B5EF4-FFF2-40B4-BE49-F238E27FC236}">
                <a16:creationId xmlns:a16="http://schemas.microsoft.com/office/drawing/2014/main" id="{67B5FDDF-53E1-FF18-99CE-55B381A90E53}"/>
              </a:ext>
            </a:extLst>
          </p:cNvPr>
          <p:cNvSpPr>
            <a:spLocks noGrp="1"/>
          </p:cNvSpPr>
          <p:nvPr>
            <p:ph idx="1" hasCustomPrompt="1"/>
          </p:nvPr>
        </p:nvSpPr>
        <p:spPr>
          <a:xfrm>
            <a:off x="477888" y="2348880"/>
            <a:ext cx="3950096" cy="3600400"/>
          </a:xfrm>
        </p:spPr>
        <p:txBody>
          <a:bodyPr lIns="0"/>
          <a:lstStyle>
            <a:lvl1pPr marL="0" indent="0">
              <a:buFontTx/>
              <a:buNone/>
              <a:defRPr/>
            </a:lvl1pPr>
            <a:lvl2pPr marL="358775" indent="-349250">
              <a:buFont typeface="Courier New" panose="02070309020205020404" pitchFamily="49" charset="0"/>
              <a:buChar char="o"/>
              <a:tabLst/>
              <a:defRPr/>
            </a:lvl2pPr>
            <a:lvl3pPr marL="719138" indent="-317500">
              <a:buFont typeface="Arial" panose="020B0604020202020204" pitchFamily="34" charset="0"/>
              <a:buChar char="•"/>
              <a:tabLst/>
              <a:defRPr/>
            </a:lvl3pPr>
            <a:lvl4pPr marL="1025525" indent="-306388">
              <a:tabLst/>
              <a:defRPr/>
            </a:lvl4pPr>
          </a:lstStyle>
          <a:p>
            <a:pPr lvl="0"/>
            <a:r>
              <a:rPr lang="fr-FR"/>
              <a:t>Sous-titre</a:t>
            </a:r>
          </a:p>
          <a:p>
            <a:pPr lvl="1"/>
            <a:r>
              <a:rPr lang="fr-FR"/>
              <a:t>Deuxième niveau</a:t>
            </a:r>
          </a:p>
          <a:p>
            <a:pPr lvl="2"/>
            <a:r>
              <a:rPr lang="fr-FR"/>
              <a:t>Troisième niveau</a:t>
            </a:r>
          </a:p>
          <a:p>
            <a:pPr lvl="3"/>
            <a:r>
              <a:rPr lang="fr-FR"/>
              <a:t>Quatrième niveau</a:t>
            </a:r>
          </a:p>
        </p:txBody>
      </p:sp>
      <p:sp>
        <p:nvSpPr>
          <p:cNvPr id="8" name="Espace réservé du contenu 2">
            <a:extLst>
              <a:ext uri="{FF2B5EF4-FFF2-40B4-BE49-F238E27FC236}">
                <a16:creationId xmlns:a16="http://schemas.microsoft.com/office/drawing/2014/main" id="{FC12440A-1241-5DBC-2940-41850F14F3E0}"/>
              </a:ext>
            </a:extLst>
          </p:cNvPr>
          <p:cNvSpPr>
            <a:spLocks noGrp="1"/>
          </p:cNvSpPr>
          <p:nvPr>
            <p:ph idx="13" hasCustomPrompt="1"/>
          </p:nvPr>
        </p:nvSpPr>
        <p:spPr>
          <a:xfrm>
            <a:off x="4716016" y="2348880"/>
            <a:ext cx="3950096" cy="3600400"/>
          </a:xfrm>
        </p:spPr>
        <p:txBody>
          <a:bodyPr lIns="0"/>
          <a:lstStyle>
            <a:lvl1pPr marL="0" indent="0">
              <a:buFontTx/>
              <a:buNone/>
              <a:defRPr/>
            </a:lvl1pPr>
            <a:lvl2pPr marL="358775" indent="-349250">
              <a:buFont typeface="Courier New" panose="02070309020205020404" pitchFamily="49" charset="0"/>
              <a:buChar char="o"/>
              <a:tabLst/>
              <a:defRPr/>
            </a:lvl2pPr>
            <a:lvl3pPr marL="719138" indent="-317500">
              <a:buFont typeface="Arial" panose="020B0604020202020204" pitchFamily="34" charset="0"/>
              <a:buChar char="•"/>
              <a:tabLst/>
              <a:defRPr/>
            </a:lvl3pPr>
            <a:lvl4pPr marL="1025525" indent="-306388">
              <a:tabLst/>
              <a:defRPr/>
            </a:lvl4pPr>
          </a:lstStyle>
          <a:p>
            <a:pPr lvl="0"/>
            <a:r>
              <a:rPr lang="fr-FR"/>
              <a:t>Sous-titre</a:t>
            </a:r>
          </a:p>
          <a:p>
            <a:pPr lvl="1"/>
            <a:r>
              <a:rPr lang="fr-FR"/>
              <a:t>Deuxième niveau</a:t>
            </a:r>
          </a:p>
          <a:p>
            <a:pPr lvl="2"/>
            <a:r>
              <a:rPr lang="fr-FR"/>
              <a:t>Troisième niveau</a:t>
            </a:r>
          </a:p>
          <a:p>
            <a:pPr lvl="3"/>
            <a:r>
              <a:rPr lang="fr-FR"/>
              <a:t>Quatrième niveau</a:t>
            </a:r>
          </a:p>
        </p:txBody>
      </p:sp>
      <p:sp>
        <p:nvSpPr>
          <p:cNvPr id="9" name="Titre 7">
            <a:extLst>
              <a:ext uri="{FF2B5EF4-FFF2-40B4-BE49-F238E27FC236}">
                <a16:creationId xmlns:a16="http://schemas.microsoft.com/office/drawing/2014/main" id="{54ABC763-5EE6-8E01-46B2-9C6BF1AFF1A1}"/>
              </a:ext>
            </a:extLst>
          </p:cNvPr>
          <p:cNvSpPr>
            <a:spLocks noGrp="1"/>
          </p:cNvSpPr>
          <p:nvPr>
            <p:ph type="title" hasCustomPrompt="1"/>
          </p:nvPr>
        </p:nvSpPr>
        <p:spPr>
          <a:xfrm>
            <a:off x="457200" y="1268760"/>
            <a:ext cx="8229600" cy="792088"/>
          </a:xfrm>
          <a:prstGeom prst="rect">
            <a:avLst/>
          </a:prstGeom>
        </p:spPr>
        <p:txBody>
          <a:bodyPr lIns="0"/>
          <a:lstStyle>
            <a:lvl1pPr algn="l">
              <a:defRPr sz="3600">
                <a:solidFill>
                  <a:srgbClr val="004C6C"/>
                </a:solidFill>
                <a:latin typeface="Verdana" panose="020B0604030504040204" pitchFamily="34" charset="0"/>
                <a:ea typeface="Verdana" panose="020B0604030504040204" pitchFamily="34" charset="0"/>
                <a:cs typeface="Verdana" panose="020B0604030504040204" pitchFamily="34" charset="0"/>
              </a:defRPr>
            </a:lvl1pPr>
          </a:lstStyle>
          <a:p>
            <a:r>
              <a:rPr lang="fr-FR"/>
              <a:t>Titre – Sujet</a:t>
            </a:r>
            <a:endParaRPr lang="fr-CH"/>
          </a:p>
        </p:txBody>
      </p:sp>
      <p:sp>
        <p:nvSpPr>
          <p:cNvPr id="11" name="Espace réservé de la date 3">
            <a:extLst>
              <a:ext uri="{FF2B5EF4-FFF2-40B4-BE49-F238E27FC236}">
                <a16:creationId xmlns:a16="http://schemas.microsoft.com/office/drawing/2014/main" id="{40AF0DF1-D380-D079-8C52-5717ADBCF67B}"/>
              </a:ext>
            </a:extLst>
          </p:cNvPr>
          <p:cNvSpPr>
            <a:spLocks noGrp="1"/>
          </p:cNvSpPr>
          <p:nvPr>
            <p:ph type="dt" sz="half" idx="2"/>
          </p:nvPr>
        </p:nvSpPr>
        <p:spPr>
          <a:xfrm>
            <a:off x="439335" y="6381328"/>
            <a:ext cx="946448" cy="246221"/>
          </a:xfrm>
          <a:prstGeom prst="rect">
            <a:avLst/>
          </a:prstGeom>
        </p:spPr>
        <p:txBody>
          <a:bodyPr vert="horz" lIns="0" tIns="45720" rIns="90000" bIns="45720" rtlCol="0" anchor="ctr">
            <a:spAutoFit/>
          </a:bodyPr>
          <a:lstStyle>
            <a:lvl1pPr algn="l">
              <a:defRPr sz="1000" baseline="0">
                <a:solidFill>
                  <a:srgbClr val="949494"/>
                </a:solidFill>
              </a:defRPr>
            </a:lvl1pPr>
          </a:lstStyle>
          <a:p>
            <a:r>
              <a:rPr lang="fr-FR"/>
              <a:t>Date</a:t>
            </a:r>
            <a:endParaRPr lang="fr-CH"/>
          </a:p>
        </p:txBody>
      </p:sp>
      <p:sp>
        <p:nvSpPr>
          <p:cNvPr id="12" name="Espace réservé du numéro de diapositive 5">
            <a:extLst>
              <a:ext uri="{FF2B5EF4-FFF2-40B4-BE49-F238E27FC236}">
                <a16:creationId xmlns:a16="http://schemas.microsoft.com/office/drawing/2014/main" id="{4FC85DAC-6EB2-757D-0559-E1B58A003872}"/>
              </a:ext>
            </a:extLst>
          </p:cNvPr>
          <p:cNvSpPr>
            <a:spLocks noGrp="1"/>
          </p:cNvSpPr>
          <p:nvPr>
            <p:ph type="sldNum" sz="quarter" idx="4"/>
          </p:nvPr>
        </p:nvSpPr>
        <p:spPr>
          <a:xfrm>
            <a:off x="1385783" y="6381327"/>
            <a:ext cx="1458025" cy="246221"/>
          </a:xfrm>
          <a:prstGeom prst="rect">
            <a:avLst/>
          </a:prstGeom>
        </p:spPr>
        <p:txBody>
          <a:bodyPr vert="horz" wrap="square" lIns="91440" tIns="45720" rIns="0" bIns="45720" rtlCol="0" anchor="ctr" anchorCtr="0">
            <a:spAutoFit/>
          </a:bodyPr>
          <a:lstStyle>
            <a:lvl1pPr algn="l">
              <a:defRPr sz="1000" baseline="0">
                <a:solidFill>
                  <a:srgbClr val="949494"/>
                </a:solidFill>
              </a:defRPr>
            </a:lvl1pPr>
          </a:lstStyle>
          <a:p>
            <a:endParaRPr lang="fr-CH"/>
          </a:p>
        </p:txBody>
      </p:sp>
    </p:spTree>
    <p:extLst>
      <p:ext uri="{BB962C8B-B14F-4D97-AF65-F5344CB8AC3E}">
        <p14:creationId xmlns:p14="http://schemas.microsoft.com/office/powerpoint/2010/main" val="18447372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5" name="Espace réservé de la date 3">
            <a:extLst>
              <a:ext uri="{FF2B5EF4-FFF2-40B4-BE49-F238E27FC236}">
                <a16:creationId xmlns:a16="http://schemas.microsoft.com/office/drawing/2014/main" id="{9400F992-41E4-8AD4-989E-885A943DAF84}"/>
              </a:ext>
            </a:extLst>
          </p:cNvPr>
          <p:cNvSpPr>
            <a:spLocks noGrp="1"/>
          </p:cNvSpPr>
          <p:nvPr>
            <p:ph type="dt" sz="half" idx="2"/>
          </p:nvPr>
        </p:nvSpPr>
        <p:spPr>
          <a:xfrm>
            <a:off x="439335" y="6381328"/>
            <a:ext cx="946448" cy="246221"/>
          </a:xfrm>
          <a:prstGeom prst="rect">
            <a:avLst/>
          </a:prstGeom>
        </p:spPr>
        <p:txBody>
          <a:bodyPr vert="horz" lIns="0" tIns="45720" rIns="90000" bIns="45720" rtlCol="0" anchor="ctr">
            <a:spAutoFit/>
          </a:bodyPr>
          <a:lstStyle>
            <a:lvl1pPr algn="l">
              <a:defRPr sz="1000" baseline="0">
                <a:solidFill>
                  <a:srgbClr val="949494"/>
                </a:solidFill>
              </a:defRPr>
            </a:lvl1pPr>
          </a:lstStyle>
          <a:p>
            <a:r>
              <a:rPr lang="fr-FR"/>
              <a:t>Date</a:t>
            </a:r>
            <a:endParaRPr lang="fr-CH"/>
          </a:p>
        </p:txBody>
      </p:sp>
      <p:sp>
        <p:nvSpPr>
          <p:cNvPr id="6" name="Espace réservé du numéro de diapositive 5">
            <a:extLst>
              <a:ext uri="{FF2B5EF4-FFF2-40B4-BE49-F238E27FC236}">
                <a16:creationId xmlns:a16="http://schemas.microsoft.com/office/drawing/2014/main" id="{C1E6C113-E2A5-1912-1FF7-B061B750272D}"/>
              </a:ext>
            </a:extLst>
          </p:cNvPr>
          <p:cNvSpPr>
            <a:spLocks noGrp="1"/>
          </p:cNvSpPr>
          <p:nvPr>
            <p:ph type="sldNum" sz="quarter" idx="4"/>
          </p:nvPr>
        </p:nvSpPr>
        <p:spPr>
          <a:xfrm>
            <a:off x="1385783" y="6381327"/>
            <a:ext cx="1458025" cy="246221"/>
          </a:xfrm>
          <a:prstGeom prst="rect">
            <a:avLst/>
          </a:prstGeom>
        </p:spPr>
        <p:txBody>
          <a:bodyPr vert="horz" wrap="square" lIns="91440" tIns="45720" rIns="0" bIns="45720" rtlCol="0" anchor="ctr" anchorCtr="0">
            <a:spAutoFit/>
          </a:bodyPr>
          <a:lstStyle>
            <a:lvl1pPr algn="l">
              <a:defRPr sz="1000" baseline="0">
                <a:solidFill>
                  <a:srgbClr val="949494"/>
                </a:solidFill>
              </a:defRPr>
            </a:lvl1pPr>
          </a:lstStyle>
          <a:p>
            <a:endParaRPr lang="fr-CH"/>
          </a:p>
        </p:txBody>
      </p:sp>
      <p:sp>
        <p:nvSpPr>
          <p:cNvPr id="8" name="Titre 7">
            <a:extLst>
              <a:ext uri="{FF2B5EF4-FFF2-40B4-BE49-F238E27FC236}">
                <a16:creationId xmlns:a16="http://schemas.microsoft.com/office/drawing/2014/main" id="{CF1F1772-54DD-517E-542F-0B5042E6F27E}"/>
              </a:ext>
            </a:extLst>
          </p:cNvPr>
          <p:cNvSpPr>
            <a:spLocks noGrp="1"/>
          </p:cNvSpPr>
          <p:nvPr>
            <p:ph type="title" hasCustomPrompt="1"/>
          </p:nvPr>
        </p:nvSpPr>
        <p:spPr>
          <a:xfrm>
            <a:off x="457200" y="1268760"/>
            <a:ext cx="8229600" cy="792088"/>
          </a:xfrm>
          <a:prstGeom prst="rect">
            <a:avLst/>
          </a:prstGeom>
        </p:spPr>
        <p:txBody>
          <a:bodyPr lIns="0"/>
          <a:lstStyle>
            <a:lvl1pPr algn="l">
              <a:defRPr sz="3600">
                <a:solidFill>
                  <a:srgbClr val="004C6C"/>
                </a:solidFill>
                <a:latin typeface="Verdana" panose="020B0604030504040204" pitchFamily="34" charset="0"/>
                <a:ea typeface="Verdana" panose="020B0604030504040204" pitchFamily="34" charset="0"/>
                <a:cs typeface="Verdana" panose="020B0604030504040204" pitchFamily="34" charset="0"/>
              </a:defRPr>
            </a:lvl1pPr>
          </a:lstStyle>
          <a:p>
            <a:r>
              <a:rPr lang="fr-FR"/>
              <a:t>Titre – Sujet</a:t>
            </a:r>
            <a:endParaRPr lang="fr-CH"/>
          </a:p>
        </p:txBody>
      </p:sp>
      <p:sp>
        <p:nvSpPr>
          <p:cNvPr id="9" name="ZoneTexte 8">
            <a:extLst>
              <a:ext uri="{FF2B5EF4-FFF2-40B4-BE49-F238E27FC236}">
                <a16:creationId xmlns:a16="http://schemas.microsoft.com/office/drawing/2014/main" id="{7CF01169-A80E-E5C2-2DF1-866ABC8228A0}"/>
              </a:ext>
            </a:extLst>
          </p:cNvPr>
          <p:cNvSpPr txBox="1"/>
          <p:nvPr userDrawn="1"/>
        </p:nvSpPr>
        <p:spPr>
          <a:xfrm>
            <a:off x="457200" y="2331538"/>
            <a:ext cx="8229600" cy="3323987"/>
          </a:xfrm>
          <a:prstGeom prst="rect">
            <a:avLst/>
          </a:prstGeom>
          <a:noFill/>
        </p:spPr>
        <p:txBody>
          <a:bodyPr wrap="square" lIns="0" rtlCol="0">
            <a:spAutoFit/>
          </a:bodyPr>
          <a:lstStyle/>
          <a:p>
            <a:pPr marL="9525" lvl="2" indent="0">
              <a:tabLst/>
            </a:pPr>
            <a:r>
              <a:rPr lang="fr-FR" sz="1400">
                <a:solidFill>
                  <a:srgbClr val="004C6C"/>
                </a:solidFill>
                <a:latin typeface="Verdana" panose="020B0604030504040204" pitchFamily="34" charset="0"/>
                <a:ea typeface="Verdana" panose="020B0604030504040204" pitchFamily="34" charset="0"/>
                <a:cs typeface="Verdana" panose="020B0604030504040204" pitchFamily="34" charset="0"/>
              </a:rPr>
              <a:t>Lorem ipsum </a:t>
            </a:r>
            <a:r>
              <a:rPr lang="fr-FR" sz="1400" err="1">
                <a:solidFill>
                  <a:srgbClr val="004C6C"/>
                </a:solidFill>
                <a:latin typeface="Verdana" panose="020B0604030504040204" pitchFamily="34" charset="0"/>
                <a:ea typeface="Verdana" panose="020B0604030504040204" pitchFamily="34" charset="0"/>
                <a:cs typeface="Verdana" panose="020B0604030504040204" pitchFamily="34" charset="0"/>
              </a:rPr>
              <a:t>dolor</a:t>
            </a:r>
            <a:r>
              <a:rPr lang="fr-FR" sz="1400">
                <a:solidFill>
                  <a:srgbClr val="004C6C"/>
                </a:solidFill>
                <a:latin typeface="Verdana" panose="020B0604030504040204" pitchFamily="34" charset="0"/>
                <a:ea typeface="Verdana" panose="020B0604030504040204" pitchFamily="34" charset="0"/>
                <a:cs typeface="Verdana" panose="020B0604030504040204" pitchFamily="34" charset="0"/>
              </a:rPr>
              <a:t> </a:t>
            </a:r>
            <a:r>
              <a:rPr lang="fr-FR" sz="1400" err="1">
                <a:solidFill>
                  <a:srgbClr val="004C6C"/>
                </a:solidFill>
                <a:latin typeface="Verdana" panose="020B0604030504040204" pitchFamily="34" charset="0"/>
                <a:ea typeface="Verdana" panose="020B0604030504040204" pitchFamily="34" charset="0"/>
                <a:cs typeface="Verdana" panose="020B0604030504040204" pitchFamily="34" charset="0"/>
              </a:rPr>
              <a:t>sit</a:t>
            </a:r>
            <a:r>
              <a:rPr lang="fr-FR" sz="1400">
                <a:solidFill>
                  <a:srgbClr val="004C6C"/>
                </a:solidFill>
                <a:latin typeface="Verdana" panose="020B0604030504040204" pitchFamily="34" charset="0"/>
                <a:ea typeface="Verdana" panose="020B0604030504040204" pitchFamily="34" charset="0"/>
                <a:cs typeface="Verdana" panose="020B0604030504040204" pitchFamily="34" charset="0"/>
              </a:rPr>
              <a:t> </a:t>
            </a:r>
            <a:r>
              <a:rPr lang="fr-FR" sz="1400" err="1">
                <a:solidFill>
                  <a:srgbClr val="004C6C"/>
                </a:solidFill>
                <a:latin typeface="Verdana" panose="020B0604030504040204" pitchFamily="34" charset="0"/>
                <a:ea typeface="Verdana" panose="020B0604030504040204" pitchFamily="34" charset="0"/>
                <a:cs typeface="Verdana" panose="020B0604030504040204" pitchFamily="34" charset="0"/>
              </a:rPr>
              <a:t>amet</a:t>
            </a:r>
            <a:r>
              <a:rPr lang="fr-FR" sz="1400">
                <a:solidFill>
                  <a:srgbClr val="004C6C"/>
                </a:solidFill>
                <a:latin typeface="Verdana" panose="020B0604030504040204" pitchFamily="34" charset="0"/>
                <a:ea typeface="Verdana" panose="020B0604030504040204" pitchFamily="34" charset="0"/>
                <a:cs typeface="Verdana" panose="020B0604030504040204" pitchFamily="34" charset="0"/>
              </a:rPr>
              <a:t>, </a:t>
            </a:r>
            <a:r>
              <a:rPr lang="fr-FR" sz="1400" err="1">
                <a:solidFill>
                  <a:srgbClr val="004C6C"/>
                </a:solidFill>
                <a:latin typeface="Verdana" panose="020B0604030504040204" pitchFamily="34" charset="0"/>
                <a:ea typeface="Verdana" panose="020B0604030504040204" pitchFamily="34" charset="0"/>
                <a:cs typeface="Verdana" panose="020B0604030504040204" pitchFamily="34" charset="0"/>
              </a:rPr>
              <a:t>consectetur</a:t>
            </a:r>
            <a:r>
              <a:rPr lang="fr-FR" sz="1400">
                <a:solidFill>
                  <a:srgbClr val="004C6C"/>
                </a:solidFill>
                <a:latin typeface="Verdana" panose="020B0604030504040204" pitchFamily="34" charset="0"/>
                <a:ea typeface="Verdana" panose="020B0604030504040204" pitchFamily="34" charset="0"/>
                <a:cs typeface="Verdana" panose="020B0604030504040204" pitchFamily="34" charset="0"/>
              </a:rPr>
              <a:t> </a:t>
            </a:r>
            <a:r>
              <a:rPr lang="fr-FR" sz="1400" err="1">
                <a:solidFill>
                  <a:srgbClr val="004C6C"/>
                </a:solidFill>
                <a:latin typeface="Verdana" panose="020B0604030504040204" pitchFamily="34" charset="0"/>
                <a:ea typeface="Verdana" panose="020B0604030504040204" pitchFamily="34" charset="0"/>
                <a:cs typeface="Verdana" panose="020B0604030504040204" pitchFamily="34" charset="0"/>
              </a:rPr>
              <a:t>adipiscing</a:t>
            </a:r>
            <a:r>
              <a:rPr lang="fr-FR" sz="1400">
                <a:solidFill>
                  <a:srgbClr val="004C6C"/>
                </a:solidFill>
                <a:latin typeface="Verdana" panose="020B0604030504040204" pitchFamily="34" charset="0"/>
                <a:ea typeface="Verdana" panose="020B0604030504040204" pitchFamily="34" charset="0"/>
                <a:cs typeface="Verdana" panose="020B0604030504040204" pitchFamily="34" charset="0"/>
              </a:rPr>
              <a:t> </a:t>
            </a:r>
            <a:r>
              <a:rPr lang="fr-FR" sz="1400" err="1">
                <a:solidFill>
                  <a:srgbClr val="004C6C"/>
                </a:solidFill>
                <a:latin typeface="Verdana" panose="020B0604030504040204" pitchFamily="34" charset="0"/>
                <a:ea typeface="Verdana" panose="020B0604030504040204" pitchFamily="34" charset="0"/>
                <a:cs typeface="Verdana" panose="020B0604030504040204" pitchFamily="34" charset="0"/>
              </a:rPr>
              <a:t>elit</a:t>
            </a:r>
            <a:r>
              <a:rPr lang="fr-FR" sz="1400">
                <a:solidFill>
                  <a:srgbClr val="004C6C"/>
                </a:solidFill>
                <a:latin typeface="Verdana" panose="020B0604030504040204" pitchFamily="34" charset="0"/>
                <a:ea typeface="Verdana" panose="020B0604030504040204" pitchFamily="34" charset="0"/>
                <a:cs typeface="Verdana" panose="020B0604030504040204" pitchFamily="34" charset="0"/>
              </a:rPr>
              <a:t>. </a:t>
            </a:r>
            <a:r>
              <a:rPr lang="fr-FR" sz="1400" err="1">
                <a:solidFill>
                  <a:srgbClr val="004C6C"/>
                </a:solidFill>
                <a:latin typeface="Verdana" panose="020B0604030504040204" pitchFamily="34" charset="0"/>
                <a:ea typeface="Verdana" panose="020B0604030504040204" pitchFamily="34" charset="0"/>
                <a:cs typeface="Verdana" panose="020B0604030504040204" pitchFamily="34" charset="0"/>
              </a:rPr>
              <a:t>Praesent</a:t>
            </a:r>
            <a:r>
              <a:rPr lang="fr-FR" sz="1400">
                <a:solidFill>
                  <a:srgbClr val="004C6C"/>
                </a:solidFill>
                <a:latin typeface="Verdana" panose="020B0604030504040204" pitchFamily="34" charset="0"/>
                <a:ea typeface="Verdana" panose="020B0604030504040204" pitchFamily="34" charset="0"/>
                <a:cs typeface="Verdana" panose="020B0604030504040204" pitchFamily="34" charset="0"/>
              </a:rPr>
              <a:t> vitae massa nec </a:t>
            </a:r>
            <a:r>
              <a:rPr lang="fr-FR" sz="1400" err="1">
                <a:solidFill>
                  <a:srgbClr val="004C6C"/>
                </a:solidFill>
                <a:latin typeface="Verdana" panose="020B0604030504040204" pitchFamily="34" charset="0"/>
                <a:ea typeface="Verdana" panose="020B0604030504040204" pitchFamily="34" charset="0"/>
                <a:cs typeface="Verdana" panose="020B0604030504040204" pitchFamily="34" charset="0"/>
              </a:rPr>
              <a:t>nisl</a:t>
            </a:r>
            <a:r>
              <a:rPr lang="fr-FR" sz="1400">
                <a:solidFill>
                  <a:srgbClr val="004C6C"/>
                </a:solidFill>
                <a:latin typeface="Verdana" panose="020B0604030504040204" pitchFamily="34" charset="0"/>
                <a:ea typeface="Verdana" panose="020B0604030504040204" pitchFamily="34" charset="0"/>
                <a:cs typeface="Verdana" panose="020B0604030504040204" pitchFamily="34" charset="0"/>
              </a:rPr>
              <a:t> </a:t>
            </a:r>
            <a:r>
              <a:rPr lang="fr-FR" sz="1400" err="1">
                <a:solidFill>
                  <a:srgbClr val="004C6C"/>
                </a:solidFill>
                <a:latin typeface="Verdana" panose="020B0604030504040204" pitchFamily="34" charset="0"/>
                <a:ea typeface="Verdana" panose="020B0604030504040204" pitchFamily="34" charset="0"/>
                <a:cs typeface="Verdana" panose="020B0604030504040204" pitchFamily="34" charset="0"/>
              </a:rPr>
              <a:t>sagittis</a:t>
            </a:r>
            <a:r>
              <a:rPr lang="fr-FR" sz="1400">
                <a:solidFill>
                  <a:srgbClr val="004C6C"/>
                </a:solidFill>
                <a:latin typeface="Verdana" panose="020B0604030504040204" pitchFamily="34" charset="0"/>
                <a:ea typeface="Verdana" panose="020B0604030504040204" pitchFamily="34" charset="0"/>
                <a:cs typeface="Verdana" panose="020B0604030504040204" pitchFamily="34" charset="0"/>
              </a:rPr>
              <a:t> </a:t>
            </a:r>
            <a:r>
              <a:rPr lang="fr-FR" sz="1400" err="1">
                <a:solidFill>
                  <a:srgbClr val="004C6C"/>
                </a:solidFill>
                <a:latin typeface="Verdana" panose="020B0604030504040204" pitchFamily="34" charset="0"/>
                <a:ea typeface="Verdana" panose="020B0604030504040204" pitchFamily="34" charset="0"/>
                <a:cs typeface="Verdana" panose="020B0604030504040204" pitchFamily="34" charset="0"/>
              </a:rPr>
              <a:t>viverra</a:t>
            </a:r>
            <a:r>
              <a:rPr lang="fr-FR" sz="1400">
                <a:solidFill>
                  <a:srgbClr val="004C6C"/>
                </a:solidFill>
                <a:latin typeface="Verdana" panose="020B0604030504040204" pitchFamily="34" charset="0"/>
                <a:ea typeface="Verdana" panose="020B0604030504040204" pitchFamily="34" charset="0"/>
                <a:cs typeface="Verdana" panose="020B0604030504040204" pitchFamily="34" charset="0"/>
              </a:rPr>
              <a:t>. Sed </a:t>
            </a:r>
            <a:r>
              <a:rPr lang="fr-FR" sz="1400" err="1">
                <a:solidFill>
                  <a:srgbClr val="004C6C"/>
                </a:solidFill>
                <a:latin typeface="Verdana" panose="020B0604030504040204" pitchFamily="34" charset="0"/>
                <a:ea typeface="Verdana" panose="020B0604030504040204" pitchFamily="34" charset="0"/>
                <a:cs typeface="Verdana" panose="020B0604030504040204" pitchFamily="34" charset="0"/>
              </a:rPr>
              <a:t>vel</a:t>
            </a:r>
            <a:r>
              <a:rPr lang="fr-FR" sz="1400">
                <a:solidFill>
                  <a:srgbClr val="004C6C"/>
                </a:solidFill>
                <a:latin typeface="Verdana" panose="020B0604030504040204" pitchFamily="34" charset="0"/>
                <a:ea typeface="Verdana" panose="020B0604030504040204" pitchFamily="34" charset="0"/>
                <a:cs typeface="Verdana" panose="020B0604030504040204" pitchFamily="34" charset="0"/>
              </a:rPr>
              <a:t> nunc eu nunc </a:t>
            </a:r>
            <a:r>
              <a:rPr lang="fr-FR" sz="1400" err="1">
                <a:solidFill>
                  <a:srgbClr val="004C6C"/>
                </a:solidFill>
                <a:latin typeface="Verdana" panose="020B0604030504040204" pitchFamily="34" charset="0"/>
                <a:ea typeface="Verdana" panose="020B0604030504040204" pitchFamily="34" charset="0"/>
                <a:cs typeface="Verdana" panose="020B0604030504040204" pitchFamily="34" charset="0"/>
              </a:rPr>
              <a:t>eleifend</a:t>
            </a:r>
            <a:r>
              <a:rPr lang="fr-FR" sz="1400">
                <a:solidFill>
                  <a:srgbClr val="004C6C"/>
                </a:solidFill>
                <a:latin typeface="Verdana" panose="020B0604030504040204" pitchFamily="34" charset="0"/>
                <a:ea typeface="Verdana" panose="020B0604030504040204" pitchFamily="34" charset="0"/>
                <a:cs typeface="Verdana" panose="020B0604030504040204" pitchFamily="34" charset="0"/>
              </a:rPr>
              <a:t> </a:t>
            </a:r>
            <a:r>
              <a:rPr lang="fr-FR" sz="1400" err="1">
                <a:solidFill>
                  <a:srgbClr val="004C6C"/>
                </a:solidFill>
                <a:latin typeface="Verdana" panose="020B0604030504040204" pitchFamily="34" charset="0"/>
                <a:ea typeface="Verdana" panose="020B0604030504040204" pitchFamily="34" charset="0"/>
                <a:cs typeface="Verdana" panose="020B0604030504040204" pitchFamily="34" charset="0"/>
              </a:rPr>
              <a:t>feugiat</a:t>
            </a:r>
            <a:r>
              <a:rPr lang="fr-FR" sz="1400">
                <a:solidFill>
                  <a:srgbClr val="004C6C"/>
                </a:solidFill>
                <a:latin typeface="Verdana" panose="020B0604030504040204" pitchFamily="34" charset="0"/>
                <a:ea typeface="Verdana" panose="020B0604030504040204" pitchFamily="34" charset="0"/>
                <a:cs typeface="Verdana" panose="020B0604030504040204" pitchFamily="34" charset="0"/>
              </a:rPr>
              <a:t> nec in ante. </a:t>
            </a:r>
            <a:r>
              <a:rPr lang="fr-FR" sz="1400" err="1">
                <a:solidFill>
                  <a:srgbClr val="004C6C"/>
                </a:solidFill>
                <a:latin typeface="Verdana" panose="020B0604030504040204" pitchFamily="34" charset="0"/>
                <a:ea typeface="Verdana" panose="020B0604030504040204" pitchFamily="34" charset="0"/>
                <a:cs typeface="Verdana" panose="020B0604030504040204" pitchFamily="34" charset="0"/>
              </a:rPr>
              <a:t>Aliquam</a:t>
            </a:r>
            <a:r>
              <a:rPr lang="fr-FR" sz="1400">
                <a:solidFill>
                  <a:srgbClr val="004C6C"/>
                </a:solidFill>
                <a:latin typeface="Verdana" panose="020B0604030504040204" pitchFamily="34" charset="0"/>
                <a:ea typeface="Verdana" panose="020B0604030504040204" pitchFamily="34" charset="0"/>
                <a:cs typeface="Verdana" panose="020B0604030504040204" pitchFamily="34" charset="0"/>
              </a:rPr>
              <a:t> erat </a:t>
            </a:r>
            <a:r>
              <a:rPr lang="fr-FR" sz="1400" err="1">
                <a:solidFill>
                  <a:srgbClr val="004C6C"/>
                </a:solidFill>
                <a:latin typeface="Verdana" panose="020B0604030504040204" pitchFamily="34" charset="0"/>
                <a:ea typeface="Verdana" panose="020B0604030504040204" pitchFamily="34" charset="0"/>
                <a:cs typeface="Verdana" panose="020B0604030504040204" pitchFamily="34" charset="0"/>
              </a:rPr>
              <a:t>volutpat</a:t>
            </a:r>
            <a:r>
              <a:rPr lang="fr-FR" sz="1400">
                <a:solidFill>
                  <a:srgbClr val="004C6C"/>
                </a:solidFill>
                <a:latin typeface="Verdana" panose="020B0604030504040204" pitchFamily="34" charset="0"/>
                <a:ea typeface="Verdana" panose="020B0604030504040204" pitchFamily="34" charset="0"/>
                <a:cs typeface="Verdana" panose="020B0604030504040204" pitchFamily="34" charset="0"/>
              </a:rPr>
              <a:t>. </a:t>
            </a:r>
            <a:r>
              <a:rPr lang="fr-FR" sz="1400" err="1">
                <a:solidFill>
                  <a:srgbClr val="004C6C"/>
                </a:solidFill>
                <a:latin typeface="Verdana" panose="020B0604030504040204" pitchFamily="34" charset="0"/>
                <a:ea typeface="Verdana" panose="020B0604030504040204" pitchFamily="34" charset="0"/>
                <a:cs typeface="Verdana" panose="020B0604030504040204" pitchFamily="34" charset="0"/>
              </a:rPr>
              <a:t>Praesent</a:t>
            </a:r>
            <a:r>
              <a:rPr lang="fr-FR" sz="1400">
                <a:solidFill>
                  <a:srgbClr val="004C6C"/>
                </a:solidFill>
                <a:latin typeface="Verdana" panose="020B0604030504040204" pitchFamily="34" charset="0"/>
                <a:ea typeface="Verdana" panose="020B0604030504040204" pitchFamily="34" charset="0"/>
                <a:cs typeface="Verdana" panose="020B0604030504040204" pitchFamily="34" charset="0"/>
              </a:rPr>
              <a:t> </a:t>
            </a:r>
            <a:r>
              <a:rPr lang="fr-FR" sz="1400" err="1">
                <a:solidFill>
                  <a:srgbClr val="004C6C"/>
                </a:solidFill>
                <a:latin typeface="Verdana" panose="020B0604030504040204" pitchFamily="34" charset="0"/>
                <a:ea typeface="Verdana" panose="020B0604030504040204" pitchFamily="34" charset="0"/>
                <a:cs typeface="Verdana" panose="020B0604030504040204" pitchFamily="34" charset="0"/>
              </a:rPr>
              <a:t>vestibulum</a:t>
            </a:r>
            <a:r>
              <a:rPr lang="fr-FR" sz="1400">
                <a:solidFill>
                  <a:srgbClr val="004C6C"/>
                </a:solidFill>
                <a:latin typeface="Verdana" panose="020B0604030504040204" pitchFamily="34" charset="0"/>
                <a:ea typeface="Verdana" panose="020B0604030504040204" pitchFamily="34" charset="0"/>
                <a:cs typeface="Verdana" panose="020B0604030504040204" pitchFamily="34" charset="0"/>
              </a:rPr>
              <a:t> id </a:t>
            </a:r>
            <a:r>
              <a:rPr lang="fr-FR" sz="1400" err="1">
                <a:solidFill>
                  <a:srgbClr val="004C6C"/>
                </a:solidFill>
                <a:latin typeface="Verdana" panose="020B0604030504040204" pitchFamily="34" charset="0"/>
                <a:ea typeface="Verdana" panose="020B0604030504040204" pitchFamily="34" charset="0"/>
                <a:cs typeface="Verdana" panose="020B0604030504040204" pitchFamily="34" charset="0"/>
              </a:rPr>
              <a:t>odio</a:t>
            </a:r>
            <a:r>
              <a:rPr lang="fr-FR" sz="1400">
                <a:solidFill>
                  <a:srgbClr val="004C6C"/>
                </a:solidFill>
                <a:latin typeface="Verdana" panose="020B0604030504040204" pitchFamily="34" charset="0"/>
                <a:ea typeface="Verdana" panose="020B0604030504040204" pitchFamily="34" charset="0"/>
                <a:cs typeface="Verdana" panose="020B0604030504040204" pitchFamily="34" charset="0"/>
              </a:rPr>
              <a:t> id rhoncus. </a:t>
            </a:r>
          </a:p>
          <a:p>
            <a:pPr marL="9525" lvl="2" indent="0">
              <a:tabLst/>
            </a:pPr>
            <a:endParaRPr lang="fr-FR" sz="1400">
              <a:solidFill>
                <a:srgbClr val="004C6C"/>
              </a:solidFill>
              <a:latin typeface="Verdana" panose="020B0604030504040204" pitchFamily="34" charset="0"/>
              <a:ea typeface="Verdana" panose="020B0604030504040204" pitchFamily="34" charset="0"/>
              <a:cs typeface="Verdana" panose="020B0604030504040204" pitchFamily="34" charset="0"/>
            </a:endParaRPr>
          </a:p>
          <a:p>
            <a:pPr marL="9525" lvl="2" indent="0">
              <a:tabLst/>
            </a:pPr>
            <a:r>
              <a:rPr lang="fr-FR" sz="1400">
                <a:solidFill>
                  <a:srgbClr val="004C6C"/>
                </a:solidFill>
                <a:latin typeface="Verdana" panose="020B0604030504040204" pitchFamily="34" charset="0"/>
                <a:ea typeface="Verdana" panose="020B0604030504040204" pitchFamily="34" charset="0"/>
                <a:cs typeface="Verdana" panose="020B0604030504040204" pitchFamily="34" charset="0"/>
              </a:rPr>
              <a:t>In ut dictum </a:t>
            </a:r>
            <a:r>
              <a:rPr lang="fr-FR" sz="1400" err="1">
                <a:solidFill>
                  <a:srgbClr val="004C6C"/>
                </a:solidFill>
                <a:latin typeface="Verdana" panose="020B0604030504040204" pitchFamily="34" charset="0"/>
                <a:ea typeface="Verdana" panose="020B0604030504040204" pitchFamily="34" charset="0"/>
                <a:cs typeface="Verdana" panose="020B0604030504040204" pitchFamily="34" charset="0"/>
              </a:rPr>
              <a:t>orci</a:t>
            </a:r>
            <a:r>
              <a:rPr lang="fr-FR" sz="1400">
                <a:solidFill>
                  <a:srgbClr val="004C6C"/>
                </a:solidFill>
                <a:latin typeface="Verdana" panose="020B0604030504040204" pitchFamily="34" charset="0"/>
                <a:ea typeface="Verdana" panose="020B0604030504040204" pitchFamily="34" charset="0"/>
                <a:cs typeface="Verdana" panose="020B0604030504040204" pitchFamily="34" charset="0"/>
              </a:rPr>
              <a:t>, </a:t>
            </a:r>
            <a:r>
              <a:rPr lang="fr-FR" sz="1400" err="1">
                <a:solidFill>
                  <a:srgbClr val="004C6C"/>
                </a:solidFill>
                <a:latin typeface="Verdana" panose="020B0604030504040204" pitchFamily="34" charset="0"/>
                <a:ea typeface="Verdana" panose="020B0604030504040204" pitchFamily="34" charset="0"/>
                <a:cs typeface="Verdana" panose="020B0604030504040204" pitchFamily="34" charset="0"/>
              </a:rPr>
              <a:t>eget</a:t>
            </a:r>
            <a:r>
              <a:rPr lang="fr-FR" sz="1400">
                <a:solidFill>
                  <a:srgbClr val="004C6C"/>
                </a:solidFill>
                <a:latin typeface="Verdana" panose="020B0604030504040204" pitchFamily="34" charset="0"/>
                <a:ea typeface="Verdana" panose="020B0604030504040204" pitchFamily="34" charset="0"/>
                <a:cs typeface="Verdana" panose="020B0604030504040204" pitchFamily="34" charset="0"/>
              </a:rPr>
              <a:t> </a:t>
            </a:r>
            <a:r>
              <a:rPr lang="fr-FR" sz="1400" err="1">
                <a:solidFill>
                  <a:srgbClr val="004C6C"/>
                </a:solidFill>
                <a:latin typeface="Verdana" panose="020B0604030504040204" pitchFamily="34" charset="0"/>
                <a:ea typeface="Verdana" panose="020B0604030504040204" pitchFamily="34" charset="0"/>
                <a:cs typeface="Verdana" panose="020B0604030504040204" pitchFamily="34" charset="0"/>
              </a:rPr>
              <a:t>consectetur</a:t>
            </a:r>
            <a:r>
              <a:rPr lang="fr-FR" sz="1400">
                <a:solidFill>
                  <a:srgbClr val="004C6C"/>
                </a:solidFill>
                <a:latin typeface="Verdana" panose="020B0604030504040204" pitchFamily="34" charset="0"/>
                <a:ea typeface="Verdana" panose="020B0604030504040204" pitchFamily="34" charset="0"/>
                <a:cs typeface="Verdana" panose="020B0604030504040204" pitchFamily="34" charset="0"/>
              </a:rPr>
              <a:t> </a:t>
            </a:r>
            <a:r>
              <a:rPr lang="fr-FR" sz="1400" err="1">
                <a:solidFill>
                  <a:srgbClr val="004C6C"/>
                </a:solidFill>
                <a:latin typeface="Verdana" panose="020B0604030504040204" pitchFamily="34" charset="0"/>
                <a:ea typeface="Verdana" panose="020B0604030504040204" pitchFamily="34" charset="0"/>
                <a:cs typeface="Verdana" panose="020B0604030504040204" pitchFamily="34" charset="0"/>
              </a:rPr>
              <a:t>sapien</a:t>
            </a:r>
            <a:r>
              <a:rPr lang="fr-FR" sz="1400">
                <a:solidFill>
                  <a:srgbClr val="004C6C"/>
                </a:solidFill>
                <a:latin typeface="Verdana" panose="020B0604030504040204" pitchFamily="34" charset="0"/>
                <a:ea typeface="Verdana" panose="020B0604030504040204" pitchFamily="34" charset="0"/>
                <a:cs typeface="Verdana" panose="020B0604030504040204" pitchFamily="34" charset="0"/>
              </a:rPr>
              <a:t>. </a:t>
            </a:r>
            <a:r>
              <a:rPr lang="fr-FR" sz="1400" err="1">
                <a:solidFill>
                  <a:srgbClr val="004C6C"/>
                </a:solidFill>
                <a:latin typeface="Verdana" panose="020B0604030504040204" pitchFamily="34" charset="0"/>
                <a:ea typeface="Verdana" panose="020B0604030504040204" pitchFamily="34" charset="0"/>
                <a:cs typeface="Verdana" panose="020B0604030504040204" pitchFamily="34" charset="0"/>
              </a:rPr>
              <a:t>Donec</a:t>
            </a:r>
            <a:r>
              <a:rPr lang="fr-FR" sz="1400">
                <a:solidFill>
                  <a:srgbClr val="004C6C"/>
                </a:solidFill>
                <a:latin typeface="Verdana" panose="020B0604030504040204" pitchFamily="34" charset="0"/>
                <a:ea typeface="Verdana" panose="020B0604030504040204" pitchFamily="34" charset="0"/>
                <a:cs typeface="Verdana" panose="020B0604030504040204" pitchFamily="34" charset="0"/>
              </a:rPr>
              <a:t> </a:t>
            </a:r>
            <a:r>
              <a:rPr lang="fr-FR" sz="1400" err="1">
                <a:solidFill>
                  <a:srgbClr val="004C6C"/>
                </a:solidFill>
                <a:latin typeface="Verdana" panose="020B0604030504040204" pitchFamily="34" charset="0"/>
                <a:ea typeface="Verdana" panose="020B0604030504040204" pitchFamily="34" charset="0"/>
                <a:cs typeface="Verdana" panose="020B0604030504040204" pitchFamily="34" charset="0"/>
              </a:rPr>
              <a:t>ultricies</a:t>
            </a:r>
            <a:r>
              <a:rPr lang="fr-FR" sz="1400">
                <a:solidFill>
                  <a:srgbClr val="004C6C"/>
                </a:solidFill>
                <a:latin typeface="Verdana" panose="020B0604030504040204" pitchFamily="34" charset="0"/>
                <a:ea typeface="Verdana" panose="020B0604030504040204" pitchFamily="34" charset="0"/>
                <a:cs typeface="Verdana" panose="020B0604030504040204" pitchFamily="34" charset="0"/>
              </a:rPr>
              <a:t> </a:t>
            </a:r>
            <a:r>
              <a:rPr lang="fr-FR" sz="1400" err="1">
                <a:solidFill>
                  <a:srgbClr val="004C6C"/>
                </a:solidFill>
                <a:latin typeface="Verdana" panose="020B0604030504040204" pitchFamily="34" charset="0"/>
                <a:ea typeface="Verdana" panose="020B0604030504040204" pitchFamily="34" charset="0"/>
                <a:cs typeface="Verdana" panose="020B0604030504040204" pitchFamily="34" charset="0"/>
              </a:rPr>
              <a:t>dui</a:t>
            </a:r>
            <a:r>
              <a:rPr lang="fr-FR" sz="1400">
                <a:solidFill>
                  <a:srgbClr val="004C6C"/>
                </a:solidFill>
                <a:latin typeface="Verdana" panose="020B0604030504040204" pitchFamily="34" charset="0"/>
                <a:ea typeface="Verdana" panose="020B0604030504040204" pitchFamily="34" charset="0"/>
                <a:cs typeface="Verdana" panose="020B0604030504040204" pitchFamily="34" charset="0"/>
              </a:rPr>
              <a:t> id mollis </a:t>
            </a:r>
            <a:r>
              <a:rPr lang="fr-FR" sz="1400" err="1">
                <a:solidFill>
                  <a:srgbClr val="004C6C"/>
                </a:solidFill>
                <a:latin typeface="Verdana" panose="020B0604030504040204" pitchFamily="34" charset="0"/>
                <a:ea typeface="Verdana" panose="020B0604030504040204" pitchFamily="34" charset="0"/>
                <a:cs typeface="Verdana" panose="020B0604030504040204" pitchFamily="34" charset="0"/>
              </a:rPr>
              <a:t>iaculis</a:t>
            </a:r>
            <a:r>
              <a:rPr lang="fr-FR" sz="1400">
                <a:solidFill>
                  <a:srgbClr val="004C6C"/>
                </a:solidFill>
                <a:latin typeface="Verdana" panose="020B0604030504040204" pitchFamily="34" charset="0"/>
                <a:ea typeface="Verdana" panose="020B0604030504040204" pitchFamily="34" charset="0"/>
                <a:cs typeface="Verdana" panose="020B0604030504040204" pitchFamily="34" charset="0"/>
              </a:rPr>
              <a:t>. </a:t>
            </a:r>
            <a:r>
              <a:rPr lang="fr-FR" sz="1400" err="1">
                <a:solidFill>
                  <a:srgbClr val="004C6C"/>
                </a:solidFill>
                <a:latin typeface="Verdana" panose="020B0604030504040204" pitchFamily="34" charset="0"/>
                <a:ea typeface="Verdana" panose="020B0604030504040204" pitchFamily="34" charset="0"/>
                <a:cs typeface="Verdana" panose="020B0604030504040204" pitchFamily="34" charset="0"/>
              </a:rPr>
              <a:t>Mauris</a:t>
            </a:r>
            <a:r>
              <a:rPr lang="fr-FR" sz="1400">
                <a:solidFill>
                  <a:srgbClr val="004C6C"/>
                </a:solidFill>
                <a:latin typeface="Verdana" panose="020B0604030504040204" pitchFamily="34" charset="0"/>
                <a:ea typeface="Verdana" panose="020B0604030504040204" pitchFamily="34" charset="0"/>
                <a:cs typeface="Verdana" panose="020B0604030504040204" pitchFamily="34" charset="0"/>
              </a:rPr>
              <a:t> vitae </a:t>
            </a:r>
            <a:r>
              <a:rPr lang="fr-FR" sz="1400" err="1">
                <a:solidFill>
                  <a:srgbClr val="004C6C"/>
                </a:solidFill>
                <a:latin typeface="Verdana" panose="020B0604030504040204" pitchFamily="34" charset="0"/>
                <a:ea typeface="Verdana" panose="020B0604030504040204" pitchFamily="34" charset="0"/>
                <a:cs typeface="Verdana" panose="020B0604030504040204" pitchFamily="34" charset="0"/>
              </a:rPr>
              <a:t>placerat</a:t>
            </a:r>
            <a:r>
              <a:rPr lang="fr-FR" sz="1400">
                <a:solidFill>
                  <a:srgbClr val="004C6C"/>
                </a:solidFill>
                <a:latin typeface="Verdana" panose="020B0604030504040204" pitchFamily="34" charset="0"/>
                <a:ea typeface="Verdana" panose="020B0604030504040204" pitchFamily="34" charset="0"/>
                <a:cs typeface="Verdana" panose="020B0604030504040204" pitchFamily="34" charset="0"/>
              </a:rPr>
              <a:t> </a:t>
            </a:r>
            <a:r>
              <a:rPr lang="fr-FR" sz="1400" err="1">
                <a:solidFill>
                  <a:srgbClr val="004C6C"/>
                </a:solidFill>
                <a:latin typeface="Verdana" panose="020B0604030504040204" pitchFamily="34" charset="0"/>
                <a:ea typeface="Verdana" panose="020B0604030504040204" pitchFamily="34" charset="0"/>
                <a:cs typeface="Verdana" panose="020B0604030504040204" pitchFamily="34" charset="0"/>
              </a:rPr>
              <a:t>lorem</a:t>
            </a:r>
            <a:r>
              <a:rPr lang="fr-FR" sz="1400">
                <a:solidFill>
                  <a:srgbClr val="004C6C"/>
                </a:solidFill>
                <a:latin typeface="Verdana" panose="020B0604030504040204" pitchFamily="34" charset="0"/>
                <a:ea typeface="Verdana" panose="020B0604030504040204" pitchFamily="34" charset="0"/>
                <a:cs typeface="Verdana" panose="020B0604030504040204" pitchFamily="34" charset="0"/>
              </a:rPr>
              <a:t>, in rhoncus nunc. </a:t>
            </a:r>
            <a:r>
              <a:rPr lang="fr-FR" sz="1400" err="1">
                <a:solidFill>
                  <a:srgbClr val="004C6C"/>
                </a:solidFill>
                <a:latin typeface="Verdana" panose="020B0604030504040204" pitchFamily="34" charset="0"/>
                <a:ea typeface="Verdana" panose="020B0604030504040204" pitchFamily="34" charset="0"/>
                <a:cs typeface="Verdana" panose="020B0604030504040204" pitchFamily="34" charset="0"/>
              </a:rPr>
              <a:t>Maecenas</a:t>
            </a:r>
            <a:r>
              <a:rPr lang="fr-FR" sz="1400">
                <a:solidFill>
                  <a:srgbClr val="004C6C"/>
                </a:solidFill>
                <a:latin typeface="Verdana" panose="020B0604030504040204" pitchFamily="34" charset="0"/>
                <a:ea typeface="Verdana" panose="020B0604030504040204" pitchFamily="34" charset="0"/>
                <a:cs typeface="Verdana" panose="020B0604030504040204" pitchFamily="34" charset="0"/>
              </a:rPr>
              <a:t> vitae pulvinar est. </a:t>
            </a:r>
            <a:r>
              <a:rPr lang="fr-FR" sz="1400" err="1">
                <a:solidFill>
                  <a:srgbClr val="004C6C"/>
                </a:solidFill>
                <a:latin typeface="Verdana" panose="020B0604030504040204" pitchFamily="34" charset="0"/>
                <a:ea typeface="Verdana" panose="020B0604030504040204" pitchFamily="34" charset="0"/>
                <a:cs typeface="Verdana" panose="020B0604030504040204" pitchFamily="34" charset="0"/>
              </a:rPr>
              <a:t>Aliquam</a:t>
            </a:r>
            <a:r>
              <a:rPr lang="fr-FR" sz="1400">
                <a:solidFill>
                  <a:srgbClr val="004C6C"/>
                </a:solidFill>
                <a:latin typeface="Verdana" panose="020B0604030504040204" pitchFamily="34" charset="0"/>
                <a:ea typeface="Verdana" panose="020B0604030504040204" pitchFamily="34" charset="0"/>
                <a:cs typeface="Verdana" panose="020B0604030504040204" pitchFamily="34" charset="0"/>
              </a:rPr>
              <a:t> </a:t>
            </a:r>
            <a:r>
              <a:rPr lang="fr-FR" sz="1400" err="1">
                <a:solidFill>
                  <a:srgbClr val="004C6C"/>
                </a:solidFill>
                <a:latin typeface="Verdana" panose="020B0604030504040204" pitchFamily="34" charset="0"/>
                <a:ea typeface="Verdana" panose="020B0604030504040204" pitchFamily="34" charset="0"/>
                <a:cs typeface="Verdana" panose="020B0604030504040204" pitchFamily="34" charset="0"/>
              </a:rPr>
              <a:t>elementum</a:t>
            </a:r>
            <a:r>
              <a:rPr lang="fr-FR" sz="1400">
                <a:solidFill>
                  <a:srgbClr val="004C6C"/>
                </a:solidFill>
                <a:latin typeface="Verdana" panose="020B0604030504040204" pitchFamily="34" charset="0"/>
                <a:ea typeface="Verdana" panose="020B0604030504040204" pitchFamily="34" charset="0"/>
                <a:cs typeface="Verdana" panose="020B0604030504040204" pitchFamily="34" charset="0"/>
              </a:rPr>
              <a:t>, </a:t>
            </a:r>
            <a:r>
              <a:rPr lang="fr-FR" sz="1400" err="1">
                <a:solidFill>
                  <a:srgbClr val="004C6C"/>
                </a:solidFill>
                <a:latin typeface="Verdana" panose="020B0604030504040204" pitchFamily="34" charset="0"/>
                <a:ea typeface="Verdana" panose="020B0604030504040204" pitchFamily="34" charset="0"/>
                <a:cs typeface="Verdana" panose="020B0604030504040204" pitchFamily="34" charset="0"/>
              </a:rPr>
              <a:t>turpis</a:t>
            </a:r>
            <a:r>
              <a:rPr lang="fr-FR" sz="1400">
                <a:solidFill>
                  <a:srgbClr val="004C6C"/>
                </a:solidFill>
                <a:latin typeface="Verdana" panose="020B0604030504040204" pitchFamily="34" charset="0"/>
                <a:ea typeface="Verdana" panose="020B0604030504040204" pitchFamily="34" charset="0"/>
                <a:cs typeface="Verdana" panose="020B0604030504040204" pitchFamily="34" charset="0"/>
              </a:rPr>
              <a:t> a </a:t>
            </a:r>
            <a:r>
              <a:rPr lang="fr-FR" sz="1400" err="1">
                <a:solidFill>
                  <a:srgbClr val="004C6C"/>
                </a:solidFill>
                <a:latin typeface="Verdana" panose="020B0604030504040204" pitchFamily="34" charset="0"/>
                <a:ea typeface="Verdana" panose="020B0604030504040204" pitchFamily="34" charset="0"/>
                <a:cs typeface="Verdana" panose="020B0604030504040204" pitchFamily="34" charset="0"/>
              </a:rPr>
              <a:t>finibus</a:t>
            </a:r>
            <a:r>
              <a:rPr lang="fr-FR" sz="1400">
                <a:solidFill>
                  <a:srgbClr val="004C6C"/>
                </a:solidFill>
                <a:latin typeface="Verdana" panose="020B0604030504040204" pitchFamily="34" charset="0"/>
                <a:ea typeface="Verdana" panose="020B0604030504040204" pitchFamily="34" charset="0"/>
                <a:cs typeface="Verdana" panose="020B0604030504040204" pitchFamily="34" charset="0"/>
              </a:rPr>
              <a:t> </a:t>
            </a:r>
            <a:r>
              <a:rPr lang="fr-FR" sz="1400" err="1">
                <a:solidFill>
                  <a:srgbClr val="004C6C"/>
                </a:solidFill>
                <a:latin typeface="Verdana" panose="020B0604030504040204" pitchFamily="34" charset="0"/>
                <a:ea typeface="Verdana" panose="020B0604030504040204" pitchFamily="34" charset="0"/>
                <a:cs typeface="Verdana" panose="020B0604030504040204" pitchFamily="34" charset="0"/>
              </a:rPr>
              <a:t>interdum</a:t>
            </a:r>
            <a:r>
              <a:rPr lang="fr-FR" sz="1400">
                <a:solidFill>
                  <a:srgbClr val="004C6C"/>
                </a:solidFill>
                <a:latin typeface="Verdana" panose="020B0604030504040204" pitchFamily="34" charset="0"/>
                <a:ea typeface="Verdana" panose="020B0604030504040204" pitchFamily="34" charset="0"/>
                <a:cs typeface="Verdana" panose="020B0604030504040204" pitchFamily="34" charset="0"/>
              </a:rPr>
              <a:t>, </a:t>
            </a:r>
            <a:r>
              <a:rPr lang="fr-FR" sz="1400" err="1">
                <a:solidFill>
                  <a:srgbClr val="004C6C"/>
                </a:solidFill>
                <a:latin typeface="Verdana" panose="020B0604030504040204" pitchFamily="34" charset="0"/>
                <a:ea typeface="Verdana" panose="020B0604030504040204" pitchFamily="34" charset="0"/>
                <a:cs typeface="Verdana" panose="020B0604030504040204" pitchFamily="34" charset="0"/>
              </a:rPr>
              <a:t>justo</a:t>
            </a:r>
            <a:r>
              <a:rPr lang="fr-FR" sz="1400">
                <a:solidFill>
                  <a:srgbClr val="004C6C"/>
                </a:solidFill>
                <a:latin typeface="Verdana" panose="020B0604030504040204" pitchFamily="34" charset="0"/>
                <a:ea typeface="Verdana" panose="020B0604030504040204" pitchFamily="34" charset="0"/>
                <a:cs typeface="Verdana" panose="020B0604030504040204" pitchFamily="34" charset="0"/>
              </a:rPr>
              <a:t> </a:t>
            </a:r>
            <a:r>
              <a:rPr lang="fr-FR" sz="1400" err="1">
                <a:solidFill>
                  <a:srgbClr val="004C6C"/>
                </a:solidFill>
                <a:latin typeface="Verdana" panose="020B0604030504040204" pitchFamily="34" charset="0"/>
                <a:ea typeface="Verdana" panose="020B0604030504040204" pitchFamily="34" charset="0"/>
                <a:cs typeface="Verdana" panose="020B0604030504040204" pitchFamily="34" charset="0"/>
              </a:rPr>
              <a:t>lectus</a:t>
            </a:r>
            <a:r>
              <a:rPr lang="fr-FR" sz="1400">
                <a:solidFill>
                  <a:srgbClr val="004C6C"/>
                </a:solidFill>
                <a:latin typeface="Verdana" panose="020B0604030504040204" pitchFamily="34" charset="0"/>
                <a:ea typeface="Verdana" panose="020B0604030504040204" pitchFamily="34" charset="0"/>
                <a:cs typeface="Verdana" panose="020B0604030504040204" pitchFamily="34" charset="0"/>
              </a:rPr>
              <a:t> </a:t>
            </a:r>
            <a:r>
              <a:rPr lang="fr-FR" sz="1400" err="1">
                <a:solidFill>
                  <a:srgbClr val="004C6C"/>
                </a:solidFill>
                <a:latin typeface="Verdana" panose="020B0604030504040204" pitchFamily="34" charset="0"/>
                <a:ea typeface="Verdana" panose="020B0604030504040204" pitchFamily="34" charset="0"/>
                <a:cs typeface="Verdana" panose="020B0604030504040204" pitchFamily="34" charset="0"/>
              </a:rPr>
              <a:t>imperdiet</a:t>
            </a:r>
            <a:r>
              <a:rPr lang="fr-FR" sz="1400">
                <a:solidFill>
                  <a:srgbClr val="004C6C"/>
                </a:solidFill>
                <a:latin typeface="Verdana" panose="020B0604030504040204" pitchFamily="34" charset="0"/>
                <a:ea typeface="Verdana" panose="020B0604030504040204" pitchFamily="34" charset="0"/>
                <a:cs typeface="Verdana" panose="020B0604030504040204" pitchFamily="34" charset="0"/>
              </a:rPr>
              <a:t> ex, vitae porta libero ex vitae </a:t>
            </a:r>
            <a:r>
              <a:rPr lang="fr-FR" sz="1400" err="1">
                <a:solidFill>
                  <a:srgbClr val="004C6C"/>
                </a:solidFill>
                <a:latin typeface="Verdana" panose="020B0604030504040204" pitchFamily="34" charset="0"/>
                <a:ea typeface="Verdana" panose="020B0604030504040204" pitchFamily="34" charset="0"/>
                <a:cs typeface="Verdana" panose="020B0604030504040204" pitchFamily="34" charset="0"/>
              </a:rPr>
              <a:t>urna</a:t>
            </a:r>
            <a:endParaRPr lang="fr-FR" sz="1400">
              <a:solidFill>
                <a:srgbClr val="004C6C"/>
              </a:solidFill>
              <a:latin typeface="Verdana" panose="020B0604030504040204" pitchFamily="34" charset="0"/>
              <a:ea typeface="Verdana" panose="020B0604030504040204" pitchFamily="34" charset="0"/>
              <a:cs typeface="Verdana" panose="020B0604030504040204" pitchFamily="34" charset="0"/>
            </a:endParaRPr>
          </a:p>
          <a:p>
            <a:pPr marL="9525" lvl="2" indent="0">
              <a:tabLst/>
            </a:pPr>
            <a:endParaRPr lang="fr-FR" sz="1400">
              <a:solidFill>
                <a:srgbClr val="004C6C"/>
              </a:solidFill>
              <a:latin typeface="Verdana" panose="020B0604030504040204" pitchFamily="34" charset="0"/>
              <a:ea typeface="Verdana" panose="020B0604030504040204" pitchFamily="34" charset="0"/>
              <a:cs typeface="Verdana" panose="020B0604030504040204" pitchFamily="34" charset="0"/>
            </a:endParaRPr>
          </a:p>
          <a:p>
            <a:pPr marL="295275" lvl="2" indent="-285750">
              <a:buFont typeface="Police système Courant"/>
              <a:buChar char="–"/>
              <a:tabLst/>
            </a:pPr>
            <a:r>
              <a:rPr lang="fr-FR" sz="1400">
                <a:solidFill>
                  <a:srgbClr val="004C6C"/>
                </a:solidFill>
                <a:latin typeface="Verdana" panose="020B0604030504040204" pitchFamily="34" charset="0"/>
                <a:ea typeface="Verdana" panose="020B0604030504040204" pitchFamily="34" charset="0"/>
                <a:cs typeface="Verdana" panose="020B0604030504040204" pitchFamily="34" charset="0"/>
              </a:rPr>
              <a:t>Point 1</a:t>
            </a:r>
          </a:p>
          <a:p>
            <a:pPr marL="295275" lvl="2" indent="-285750">
              <a:buFont typeface="Police système Courant"/>
              <a:buChar char="–"/>
              <a:tabLst/>
            </a:pPr>
            <a:r>
              <a:rPr lang="fr-FR" sz="1400">
                <a:solidFill>
                  <a:srgbClr val="004C6C"/>
                </a:solidFill>
                <a:latin typeface="Verdana" panose="020B0604030504040204" pitchFamily="34" charset="0"/>
                <a:ea typeface="Verdana" panose="020B0604030504040204" pitchFamily="34" charset="0"/>
                <a:cs typeface="Verdana" panose="020B0604030504040204" pitchFamily="34" charset="0"/>
              </a:rPr>
              <a:t>Point 2</a:t>
            </a:r>
          </a:p>
          <a:p>
            <a:pPr marL="295275" lvl="2" indent="-285750">
              <a:buFont typeface="Police système Courant"/>
              <a:buChar char="–"/>
              <a:tabLst/>
            </a:pPr>
            <a:r>
              <a:rPr lang="fr-FR" sz="1400">
                <a:solidFill>
                  <a:srgbClr val="004C6C"/>
                </a:solidFill>
                <a:latin typeface="Verdana" panose="020B0604030504040204" pitchFamily="34" charset="0"/>
                <a:ea typeface="Verdana" panose="020B0604030504040204" pitchFamily="34" charset="0"/>
                <a:cs typeface="Verdana" panose="020B0604030504040204" pitchFamily="34" charset="0"/>
              </a:rPr>
              <a:t>Point 3</a:t>
            </a:r>
          </a:p>
          <a:p>
            <a:pPr marL="295275" lvl="2" indent="-285750">
              <a:buFont typeface="Police système Courant"/>
              <a:buChar char="–"/>
              <a:tabLst/>
            </a:pPr>
            <a:r>
              <a:rPr lang="fr-FR" sz="1400">
                <a:solidFill>
                  <a:srgbClr val="004C6C"/>
                </a:solidFill>
                <a:latin typeface="Verdana" panose="020B0604030504040204" pitchFamily="34" charset="0"/>
                <a:ea typeface="Verdana" panose="020B0604030504040204" pitchFamily="34" charset="0"/>
                <a:cs typeface="Verdana" panose="020B0604030504040204" pitchFamily="34" charset="0"/>
              </a:rPr>
              <a:t>Point 4</a:t>
            </a:r>
          </a:p>
          <a:p>
            <a:pPr marL="295275" lvl="2" indent="-285750">
              <a:buFont typeface="Police système Courant"/>
              <a:buChar char="–"/>
              <a:tabLst/>
            </a:pPr>
            <a:r>
              <a:rPr lang="fr-FR" sz="1400">
                <a:solidFill>
                  <a:srgbClr val="004C6C"/>
                </a:solidFill>
                <a:latin typeface="Verdana" panose="020B0604030504040204" pitchFamily="34" charset="0"/>
                <a:ea typeface="Verdana" panose="020B0604030504040204" pitchFamily="34" charset="0"/>
                <a:cs typeface="Verdana" panose="020B0604030504040204" pitchFamily="34" charset="0"/>
              </a:rPr>
              <a:t>Point 5</a:t>
            </a:r>
          </a:p>
          <a:p>
            <a:pPr marL="9525" lvl="2" indent="0">
              <a:tabLst/>
            </a:pPr>
            <a:endParaRPr lang="fr-FR" sz="1400">
              <a:solidFill>
                <a:srgbClr val="004C6C"/>
              </a:solidFill>
              <a:latin typeface="Verdana" panose="020B0604030504040204" pitchFamily="34" charset="0"/>
              <a:ea typeface="Verdana" panose="020B0604030504040204" pitchFamily="34" charset="0"/>
              <a:cs typeface="Verdana" panose="020B0604030504040204" pitchFamily="34" charset="0"/>
            </a:endParaRPr>
          </a:p>
          <a:p>
            <a:pPr marL="9525" lvl="2" indent="0">
              <a:tabLst/>
            </a:pPr>
            <a:endParaRPr lang="fr-FR" sz="1400">
              <a:solidFill>
                <a:srgbClr val="004C6C"/>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074608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6CF996CE-6AFE-E4EB-A5D1-8B4F920EF365}"/>
              </a:ext>
            </a:extLst>
          </p:cNvPr>
          <p:cNvSpPr/>
          <p:nvPr userDrawn="1"/>
        </p:nvSpPr>
        <p:spPr>
          <a:xfrm>
            <a:off x="0" y="0"/>
            <a:ext cx="9144000" cy="908720"/>
          </a:xfrm>
          <a:prstGeom prst="rect">
            <a:avLst/>
          </a:prstGeom>
          <a:solidFill>
            <a:srgbClr val="004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err="1"/>
              <a:t>Cinqième</a:t>
            </a:r>
            <a:r>
              <a:rPr lang="fr-FR"/>
              <a:t> niveau</a:t>
            </a:r>
            <a:endParaRPr lang="fr-CH"/>
          </a:p>
        </p:txBody>
      </p:sp>
      <p:sp>
        <p:nvSpPr>
          <p:cNvPr id="4" name="Espace réservé de la date 3"/>
          <p:cNvSpPr>
            <a:spLocks noGrp="1"/>
          </p:cNvSpPr>
          <p:nvPr>
            <p:ph type="dt" sz="half" idx="2"/>
          </p:nvPr>
        </p:nvSpPr>
        <p:spPr>
          <a:xfrm>
            <a:off x="439335" y="6381328"/>
            <a:ext cx="946448" cy="246221"/>
          </a:xfrm>
          <a:prstGeom prst="rect">
            <a:avLst/>
          </a:prstGeom>
        </p:spPr>
        <p:txBody>
          <a:bodyPr vert="horz" lIns="0" tIns="45720" rIns="90000" bIns="45720" rtlCol="0" anchor="ctr">
            <a:spAutoFit/>
          </a:bodyPr>
          <a:lstStyle>
            <a:lvl1pPr algn="l">
              <a:defRPr sz="1000" baseline="0">
                <a:solidFill>
                  <a:srgbClr val="949494"/>
                </a:solidFill>
              </a:defRPr>
            </a:lvl1pPr>
          </a:lstStyle>
          <a:p>
            <a:r>
              <a:rPr lang="fr-FR"/>
              <a:t>Date</a:t>
            </a:r>
            <a:endParaRPr lang="fr-CH"/>
          </a:p>
        </p:txBody>
      </p:sp>
      <p:sp>
        <p:nvSpPr>
          <p:cNvPr id="6" name="Espace réservé du numéro de diapositive 5"/>
          <p:cNvSpPr>
            <a:spLocks noGrp="1"/>
          </p:cNvSpPr>
          <p:nvPr>
            <p:ph type="sldNum" sz="quarter" idx="4"/>
          </p:nvPr>
        </p:nvSpPr>
        <p:spPr>
          <a:xfrm>
            <a:off x="1385783" y="6381327"/>
            <a:ext cx="2133600" cy="246221"/>
          </a:xfrm>
          <a:prstGeom prst="rect">
            <a:avLst/>
          </a:prstGeom>
        </p:spPr>
        <p:txBody>
          <a:bodyPr vert="horz" lIns="91440" tIns="45720" rIns="0" bIns="45720" rtlCol="0" anchor="ctr" anchorCtr="0">
            <a:spAutoFit/>
          </a:bodyPr>
          <a:lstStyle>
            <a:lvl1pPr algn="l">
              <a:defRPr sz="1000" baseline="0">
                <a:solidFill>
                  <a:srgbClr val="949494"/>
                </a:solidFill>
              </a:defRPr>
            </a:lvl1pPr>
          </a:lstStyle>
          <a:p>
            <a:endParaRPr lang="fr-CH"/>
          </a:p>
        </p:txBody>
      </p:sp>
      <p:cxnSp>
        <p:nvCxnSpPr>
          <p:cNvPr id="11" name="Connecteur droit 10"/>
          <p:cNvCxnSpPr>
            <a:cxnSpLocks/>
          </p:cNvCxnSpPr>
          <p:nvPr userDrawn="1"/>
        </p:nvCxnSpPr>
        <p:spPr>
          <a:xfrm>
            <a:off x="439335" y="6237312"/>
            <a:ext cx="8237121" cy="0"/>
          </a:xfrm>
          <a:prstGeom prst="line">
            <a:avLst/>
          </a:prstGeom>
          <a:ln>
            <a:solidFill>
              <a:srgbClr val="00E9D0"/>
            </a:solidFill>
          </a:ln>
        </p:spPr>
        <p:style>
          <a:lnRef idx="1">
            <a:schemeClr val="dk1"/>
          </a:lnRef>
          <a:fillRef idx="0">
            <a:schemeClr val="dk1"/>
          </a:fillRef>
          <a:effectRef idx="0">
            <a:schemeClr val="dk1"/>
          </a:effectRef>
          <a:fontRef idx="minor">
            <a:schemeClr val="tx1"/>
          </a:fontRef>
        </p:style>
      </p:cxnSp>
      <p:pic>
        <p:nvPicPr>
          <p:cNvPr id="16" name="Image 15">
            <a:extLst>
              <a:ext uri="{FF2B5EF4-FFF2-40B4-BE49-F238E27FC236}">
                <a16:creationId xmlns:a16="http://schemas.microsoft.com/office/drawing/2014/main" id="{2E14F80E-AF11-5335-F1D0-797962F14731}"/>
              </a:ext>
            </a:extLst>
          </p:cNvPr>
          <p:cNvPicPr>
            <a:picLocks noChangeAspect="1"/>
          </p:cNvPicPr>
          <p:nvPr userDrawn="1"/>
        </p:nvPicPr>
        <p:blipFill>
          <a:blip r:embed="rId7"/>
          <a:stretch>
            <a:fillRect/>
          </a:stretch>
        </p:blipFill>
        <p:spPr>
          <a:xfrm>
            <a:off x="6948264" y="6356350"/>
            <a:ext cx="1728192" cy="330611"/>
          </a:xfrm>
          <a:prstGeom prst="rect">
            <a:avLst/>
          </a:prstGeom>
        </p:spPr>
      </p:pic>
      <p:pic>
        <p:nvPicPr>
          <p:cNvPr id="19" name="Image 18">
            <a:extLst>
              <a:ext uri="{FF2B5EF4-FFF2-40B4-BE49-F238E27FC236}">
                <a16:creationId xmlns:a16="http://schemas.microsoft.com/office/drawing/2014/main" id="{7C52EA33-C10B-8835-8E43-6B6D9CAF36EA}"/>
              </a:ext>
            </a:extLst>
          </p:cNvPr>
          <p:cNvPicPr>
            <a:picLocks noChangeAspect="1"/>
          </p:cNvPicPr>
          <p:nvPr userDrawn="1"/>
        </p:nvPicPr>
        <p:blipFill>
          <a:blip r:embed="rId8"/>
          <a:stretch>
            <a:fillRect/>
          </a:stretch>
        </p:blipFill>
        <p:spPr>
          <a:xfrm>
            <a:off x="3275856" y="6388569"/>
            <a:ext cx="3451920" cy="314321"/>
          </a:xfrm>
          <a:prstGeom prst="rect">
            <a:avLst/>
          </a:prstGeom>
        </p:spPr>
      </p:pic>
      <p:pic>
        <p:nvPicPr>
          <p:cNvPr id="21" name="Image 20">
            <a:extLst>
              <a:ext uri="{FF2B5EF4-FFF2-40B4-BE49-F238E27FC236}">
                <a16:creationId xmlns:a16="http://schemas.microsoft.com/office/drawing/2014/main" id="{C1E3B065-0946-D76A-2AE0-D1D36E1F6A05}"/>
              </a:ext>
            </a:extLst>
          </p:cNvPr>
          <p:cNvPicPr>
            <a:picLocks noChangeAspect="1"/>
          </p:cNvPicPr>
          <p:nvPr userDrawn="1"/>
        </p:nvPicPr>
        <p:blipFill>
          <a:blip r:embed="rId9"/>
          <a:stretch>
            <a:fillRect/>
          </a:stretch>
        </p:blipFill>
        <p:spPr>
          <a:xfrm>
            <a:off x="323528" y="227778"/>
            <a:ext cx="2232248" cy="453163"/>
          </a:xfrm>
          <a:prstGeom prst="rect">
            <a:avLst/>
          </a:prstGeom>
        </p:spPr>
      </p:pic>
    </p:spTree>
    <p:extLst>
      <p:ext uri="{BB962C8B-B14F-4D97-AF65-F5344CB8AC3E}">
        <p14:creationId xmlns:p14="http://schemas.microsoft.com/office/powerpoint/2010/main" val="628005189"/>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50" r:id="rId3"/>
    <p:sldLayoutId id="2147483652" r:id="rId4"/>
    <p:sldLayoutId id="2147483655" r:id="rId5"/>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000" kern="1200">
          <a:solidFill>
            <a:srgbClr val="004C6C"/>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600" kern="1200">
          <a:solidFill>
            <a:srgbClr val="004C6C"/>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rgbClr val="004C6C"/>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600" kern="1200">
          <a:solidFill>
            <a:srgbClr val="004C6C"/>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1400" kern="1200">
          <a:solidFill>
            <a:srgbClr val="004C6C"/>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6"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mouvementsmq.ca/wp-content/uploads/2024/01/saccepter_revue_fr.pdf" TargetMode="External"/><Relationship Id="rId2" Type="http://schemas.openxmlformats.org/officeDocument/2006/relationships/hyperlink" Target="https://santepsy.ch/?s=estime+de+soi" TargetMode="External"/><Relationship Id="rId1" Type="http://schemas.openxmlformats.org/officeDocument/2006/relationships/slideLayout" Target="../slideLayouts/slideLayout3.xml"/><Relationship Id="rId6" Type="http://schemas.openxmlformats.org/officeDocument/2006/relationships/hyperlink" Target="https://moicmoi.ch/portail/?audience%5B%5D=enseignant-e-s#page-content" TargetMode="External"/><Relationship Id="rId5" Type="http://schemas.openxmlformats.org/officeDocument/2006/relationships/hyperlink" Target="https://naitreetgrandir.com/fr/etape/1_3_ans/comportement/ik-naitre-grandir-comment-batir-confiance-estime-de-soi-enfant/" TargetMode="External"/><Relationship Id="rId4" Type="http://schemas.openxmlformats.org/officeDocument/2006/relationships/hyperlink" Target="https://www.ciao.ch/themes/estime-de-soi/"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1FC10277-A191-3EE6-4588-6DA0F773410B}"/>
              </a:ext>
            </a:extLst>
          </p:cNvPr>
          <p:cNvSpPr txBox="1"/>
          <p:nvPr/>
        </p:nvSpPr>
        <p:spPr>
          <a:xfrm>
            <a:off x="1373880" y="4753819"/>
            <a:ext cx="6396240" cy="523220"/>
          </a:xfrm>
          <a:prstGeom prst="rect">
            <a:avLst/>
          </a:prstGeom>
          <a:noFill/>
        </p:spPr>
        <p:txBody>
          <a:bodyPr wrap="square" rtlCol="0">
            <a:spAutoFit/>
          </a:bodyPr>
          <a:lstStyle/>
          <a:p>
            <a:pPr algn="ctr"/>
            <a:r>
              <a:rPr lang="fr-FR" sz="2800" b="1" dirty="0">
                <a:solidFill>
                  <a:schemeClr val="tx2"/>
                </a:solidFill>
                <a:latin typeface="GT Pressura Regular" panose="02000506020000020004"/>
              </a:rPr>
              <a:t>Guide ateliers sur l’estime de soi</a:t>
            </a:r>
            <a:endParaRPr lang="fr-CH" sz="2800" b="1" dirty="0">
              <a:solidFill>
                <a:schemeClr val="tx2"/>
              </a:solidFill>
              <a:latin typeface="GT Pressura Regular" panose="02000506020000020004"/>
            </a:endParaRPr>
          </a:p>
        </p:txBody>
      </p:sp>
      <p:sp>
        <p:nvSpPr>
          <p:cNvPr id="3" name="Espace réservé du numéro de diapositive 2">
            <a:extLst>
              <a:ext uri="{FF2B5EF4-FFF2-40B4-BE49-F238E27FC236}">
                <a16:creationId xmlns:a16="http://schemas.microsoft.com/office/drawing/2014/main" id="{A0F83A0C-A5E7-B5A3-7BA0-136B6BCA1CC6}"/>
              </a:ext>
            </a:extLst>
          </p:cNvPr>
          <p:cNvSpPr>
            <a:spLocks noGrp="1"/>
          </p:cNvSpPr>
          <p:nvPr>
            <p:ph type="sldNum" sz="quarter" idx="4"/>
          </p:nvPr>
        </p:nvSpPr>
        <p:spPr/>
        <p:txBody>
          <a:bodyPr/>
          <a:lstStyle/>
          <a:p>
            <a:endParaRPr lang="fr-CH"/>
          </a:p>
        </p:txBody>
      </p:sp>
      <p:sp>
        <p:nvSpPr>
          <p:cNvPr id="4" name="ZoneTexte 3">
            <a:extLst>
              <a:ext uri="{FF2B5EF4-FFF2-40B4-BE49-F238E27FC236}">
                <a16:creationId xmlns:a16="http://schemas.microsoft.com/office/drawing/2014/main" id="{E368F7DB-4DD3-D526-9085-A77116A2412A}"/>
              </a:ext>
            </a:extLst>
          </p:cNvPr>
          <p:cNvSpPr txBox="1"/>
          <p:nvPr/>
        </p:nvSpPr>
        <p:spPr>
          <a:xfrm>
            <a:off x="1171572" y="1859340"/>
            <a:ext cx="6800850" cy="1569660"/>
          </a:xfrm>
          <a:prstGeom prst="rect">
            <a:avLst/>
          </a:prstGeom>
          <a:noFill/>
        </p:spPr>
        <p:txBody>
          <a:bodyPr wrap="square" rtlCol="0">
            <a:spAutoFit/>
          </a:bodyPr>
          <a:lstStyle/>
          <a:p>
            <a:r>
              <a:rPr lang="fr-CH" sz="3200" i="1" dirty="0">
                <a:solidFill>
                  <a:srgbClr val="004C6C"/>
                </a:solidFill>
                <a:latin typeface="GT Pressura Regular" panose="02000506020000020004"/>
              </a:rPr>
              <a:t>Oser être soi…</a:t>
            </a:r>
          </a:p>
          <a:p>
            <a:r>
              <a:rPr lang="fr-CH" sz="3200" i="1" dirty="0">
                <a:solidFill>
                  <a:srgbClr val="004C6C"/>
                </a:solidFill>
                <a:latin typeface="GT Pressura Regular" panose="02000506020000020004"/>
              </a:rPr>
              <a:t>Une estime de soi positive pour une meilleure santé mentale</a:t>
            </a:r>
          </a:p>
        </p:txBody>
      </p:sp>
    </p:spTree>
    <p:extLst>
      <p:ext uri="{BB962C8B-B14F-4D97-AF65-F5344CB8AC3E}">
        <p14:creationId xmlns:p14="http://schemas.microsoft.com/office/powerpoint/2010/main" val="23289134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115C614A-C19E-2C74-84C4-2951024D29B5}"/>
              </a:ext>
            </a:extLst>
          </p:cNvPr>
          <p:cNvSpPr>
            <a:spLocks noGrp="1"/>
          </p:cNvSpPr>
          <p:nvPr>
            <p:ph idx="1"/>
          </p:nvPr>
        </p:nvSpPr>
        <p:spPr/>
        <p:txBody>
          <a:bodyPr>
            <a:normAutofit/>
          </a:bodyPr>
          <a:lstStyle/>
          <a:p>
            <a:pPr marL="457200" indent="-457200">
              <a:buFont typeface="Arial" panose="020B0604020202020204" pitchFamily="34" charset="0"/>
              <a:buChar char="•"/>
            </a:pPr>
            <a:r>
              <a:rPr lang="fr-CH" sz="2400" dirty="0">
                <a:latin typeface="GT Pressura Regular"/>
                <a:hlinkClick r:id="rId2">
                  <a:extLst>
                    <a:ext uri="{A12FA001-AC4F-418D-AE19-62706E023703}">
                      <ahyp:hlinkClr xmlns:ahyp="http://schemas.microsoft.com/office/drawing/2018/hyperlinkcolor" val="tx"/>
                    </a:ext>
                  </a:extLst>
                </a:hlinkClick>
              </a:rPr>
              <a:t>Vous avez cherché estime de soi | SantéPsy.ch</a:t>
            </a:r>
            <a:r>
              <a:rPr lang="fr-CH" sz="2400" dirty="0">
                <a:latin typeface="GT Pressura Regular"/>
              </a:rPr>
              <a:t> </a:t>
            </a:r>
          </a:p>
          <a:p>
            <a:pPr marL="457200" indent="-457200">
              <a:buFont typeface="Arial" panose="020B0604020202020204" pitchFamily="34" charset="0"/>
              <a:buChar char="•"/>
            </a:pPr>
            <a:r>
              <a:rPr lang="fr-CH" sz="2400" dirty="0">
                <a:latin typeface="GT Pressura Regular"/>
                <a:hlinkClick r:id="rId3">
                  <a:extLst>
                    <a:ext uri="{A12FA001-AC4F-418D-AE19-62706E023703}">
                      <ahyp:hlinkClr xmlns:ahyp="http://schemas.microsoft.com/office/drawing/2018/hyperlinkcolor" val="tx"/>
                    </a:ext>
                  </a:extLst>
                </a:hlinkClick>
              </a:rPr>
              <a:t>saccepter_revue_fr.pdf</a:t>
            </a:r>
            <a:endParaRPr lang="fr-CH" sz="2400" dirty="0">
              <a:latin typeface="GT Pressura Regular"/>
            </a:endParaRPr>
          </a:p>
          <a:p>
            <a:pPr marL="457200" indent="-457200">
              <a:buFont typeface="Arial" panose="020B0604020202020204" pitchFamily="34" charset="0"/>
              <a:buChar char="•"/>
            </a:pPr>
            <a:r>
              <a:rPr lang="fr-CH" sz="2400" dirty="0">
                <a:latin typeface="GT Pressura Regular"/>
                <a:hlinkClick r:id="rId4">
                  <a:extLst>
                    <a:ext uri="{A12FA001-AC4F-418D-AE19-62706E023703}">
                      <ahyp:hlinkClr xmlns:ahyp="http://schemas.microsoft.com/office/drawing/2018/hyperlinkcolor" val="tx"/>
                    </a:ext>
                  </a:extLst>
                </a:hlinkClick>
              </a:rPr>
              <a:t>Estime de soi - Thèmes - ciao.ch</a:t>
            </a:r>
            <a:endParaRPr lang="fr-CH" sz="2400" dirty="0">
              <a:latin typeface="GT Pressura Regular"/>
            </a:endParaRPr>
          </a:p>
          <a:p>
            <a:pPr marL="457200" indent="-457200">
              <a:buFont typeface="Arial" panose="020B0604020202020204" pitchFamily="34" charset="0"/>
              <a:buChar char="•"/>
            </a:pPr>
            <a:r>
              <a:rPr lang="fr-CH" sz="2400" dirty="0">
                <a:latin typeface="GT Pressura Regular"/>
                <a:hlinkClick r:id="rId5">
                  <a:extLst>
                    <a:ext uri="{A12FA001-AC4F-418D-AE19-62706E023703}">
                      <ahyp:hlinkClr xmlns:ahyp="http://schemas.microsoft.com/office/drawing/2018/hyperlinkcolor" val="tx"/>
                    </a:ext>
                  </a:extLst>
                </a:hlinkClick>
              </a:rPr>
              <a:t>L'estime de soi chez l'enfant</a:t>
            </a:r>
            <a:endParaRPr lang="fr-CH" sz="2400" dirty="0">
              <a:latin typeface="GT Pressura Regular"/>
            </a:endParaRPr>
          </a:p>
          <a:p>
            <a:pPr marL="457200" indent="-457200">
              <a:buFont typeface="Arial" panose="020B0604020202020204" pitchFamily="34" charset="0"/>
              <a:buChar char="•"/>
            </a:pPr>
            <a:r>
              <a:rPr lang="fr-CH" sz="2400" dirty="0">
                <a:latin typeface="GT Pressura Regular"/>
                <a:hlinkClick r:id="rId6">
                  <a:extLst>
                    <a:ext uri="{A12FA001-AC4F-418D-AE19-62706E023703}">
                      <ahyp:hlinkClr xmlns:ahyp="http://schemas.microsoft.com/office/drawing/2018/hyperlinkcolor" val="tx"/>
                    </a:ext>
                  </a:extLst>
                </a:hlinkClick>
              </a:rPr>
              <a:t>Ressources – #MOICMOI · #MOICMOI</a:t>
            </a:r>
            <a:endParaRPr lang="fr-CH" sz="2400" dirty="0">
              <a:latin typeface="GT Pressura Regular"/>
            </a:endParaRPr>
          </a:p>
          <a:p>
            <a:endParaRPr lang="fr-CH" sz="2800" dirty="0"/>
          </a:p>
        </p:txBody>
      </p:sp>
      <p:sp>
        <p:nvSpPr>
          <p:cNvPr id="3" name="Titre 2">
            <a:extLst>
              <a:ext uri="{FF2B5EF4-FFF2-40B4-BE49-F238E27FC236}">
                <a16:creationId xmlns:a16="http://schemas.microsoft.com/office/drawing/2014/main" id="{94E40728-7775-D906-F5E4-BAA5639041FD}"/>
              </a:ext>
            </a:extLst>
          </p:cNvPr>
          <p:cNvSpPr>
            <a:spLocks noGrp="1"/>
          </p:cNvSpPr>
          <p:nvPr>
            <p:ph type="title"/>
          </p:nvPr>
        </p:nvSpPr>
        <p:spPr/>
        <p:txBody>
          <a:bodyPr/>
          <a:lstStyle/>
          <a:p>
            <a:r>
              <a:rPr lang="fr-CH" b="1" dirty="0">
                <a:latin typeface="GT Pressura Regular" panose="02000506020000020004"/>
              </a:rPr>
              <a:t>Ressources</a:t>
            </a:r>
          </a:p>
        </p:txBody>
      </p:sp>
      <p:sp>
        <p:nvSpPr>
          <p:cNvPr id="4" name="Espace réservé du numéro de diapositive 3">
            <a:extLst>
              <a:ext uri="{FF2B5EF4-FFF2-40B4-BE49-F238E27FC236}">
                <a16:creationId xmlns:a16="http://schemas.microsoft.com/office/drawing/2014/main" id="{2F266F91-2900-36D1-809D-1F889A60AE9A}"/>
              </a:ext>
            </a:extLst>
          </p:cNvPr>
          <p:cNvSpPr>
            <a:spLocks noGrp="1"/>
          </p:cNvSpPr>
          <p:nvPr>
            <p:ph type="sldNum" sz="quarter" idx="4"/>
          </p:nvPr>
        </p:nvSpPr>
        <p:spPr/>
        <p:txBody>
          <a:bodyPr/>
          <a:lstStyle/>
          <a:p>
            <a:pPr algn="ctr"/>
            <a:r>
              <a:rPr lang="fr-CH" dirty="0"/>
              <a:t>9</a:t>
            </a:r>
          </a:p>
        </p:txBody>
      </p:sp>
      <p:cxnSp>
        <p:nvCxnSpPr>
          <p:cNvPr id="5" name="Connecteur droit 4">
            <a:extLst>
              <a:ext uri="{FF2B5EF4-FFF2-40B4-BE49-F238E27FC236}">
                <a16:creationId xmlns:a16="http://schemas.microsoft.com/office/drawing/2014/main" id="{396F0216-D0E3-B439-CAA3-CCD8CE2B413D}"/>
              </a:ext>
            </a:extLst>
          </p:cNvPr>
          <p:cNvCxnSpPr>
            <a:cxnSpLocks/>
          </p:cNvCxnSpPr>
          <p:nvPr/>
        </p:nvCxnSpPr>
        <p:spPr>
          <a:xfrm>
            <a:off x="424543" y="6237312"/>
            <a:ext cx="8251913" cy="0"/>
          </a:xfrm>
          <a:prstGeom prst="line">
            <a:avLst/>
          </a:prstGeom>
        </p:spPr>
        <p:style>
          <a:lnRef idx="2">
            <a:schemeClr val="accent5"/>
          </a:lnRef>
          <a:fillRef idx="0">
            <a:schemeClr val="accent5"/>
          </a:fillRef>
          <a:effectRef idx="1">
            <a:schemeClr val="accent5"/>
          </a:effectRef>
          <a:fontRef idx="minor">
            <a:schemeClr val="tx1"/>
          </a:fontRef>
        </p:style>
      </p:cxnSp>
    </p:spTree>
    <p:extLst>
      <p:ext uri="{BB962C8B-B14F-4D97-AF65-F5344CB8AC3E}">
        <p14:creationId xmlns:p14="http://schemas.microsoft.com/office/powerpoint/2010/main" val="41746814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12C3D-D176-2C8F-F548-584FE32D5FC9}"/>
            </a:ext>
          </a:extLst>
        </p:cNvPr>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AE613F0C-3A69-E279-21D9-3C78DE5623BE}"/>
              </a:ext>
            </a:extLst>
          </p:cNvPr>
          <p:cNvSpPr>
            <a:spLocks noGrp="1"/>
          </p:cNvSpPr>
          <p:nvPr>
            <p:ph idx="1"/>
          </p:nvPr>
        </p:nvSpPr>
        <p:spPr>
          <a:xfrm>
            <a:off x="261864" y="2600909"/>
            <a:ext cx="8352928" cy="3960439"/>
          </a:xfrm>
        </p:spPr>
        <p:txBody>
          <a:bodyPr>
            <a:normAutofit/>
          </a:bodyPr>
          <a:lstStyle/>
          <a:p>
            <a:pPr marL="342900" indent="-342900" algn="just">
              <a:buFont typeface="Arial" panose="020B0604020202020204" pitchFamily="34" charset="0"/>
              <a:buChar char="•"/>
            </a:pPr>
            <a:r>
              <a:rPr lang="fr-CH" sz="1800" dirty="0">
                <a:latin typeface="GT Pressura Regular" panose="02000506020000020004" pitchFamily="50" charset="0"/>
              </a:rPr>
              <a:t>Parler en «JE»</a:t>
            </a:r>
          </a:p>
          <a:p>
            <a:pPr marL="342900" indent="-342900" algn="just">
              <a:buFont typeface="Arial" panose="020B0604020202020204" pitchFamily="34" charset="0"/>
              <a:buChar char="•"/>
            </a:pPr>
            <a:r>
              <a:rPr lang="fr-CH" sz="1800" dirty="0">
                <a:latin typeface="GT Pressura Regular" panose="02000506020000020004" pitchFamily="50" charset="0"/>
              </a:rPr>
              <a:t>Ecoute mutuelle active</a:t>
            </a:r>
          </a:p>
          <a:p>
            <a:pPr marL="342900" indent="-342900" algn="just">
              <a:buFont typeface="Arial" panose="020B0604020202020204" pitchFamily="34" charset="0"/>
              <a:buChar char="•"/>
            </a:pPr>
            <a:r>
              <a:rPr lang="fr-CH" sz="1800" dirty="0">
                <a:latin typeface="GT Pressura Regular" panose="02000506020000020004" pitchFamily="50" charset="0"/>
              </a:rPr>
              <a:t>Respect et bienveillance</a:t>
            </a:r>
          </a:p>
          <a:p>
            <a:pPr marL="342900" indent="-342900" algn="just">
              <a:buFont typeface="Arial" panose="020B0604020202020204" pitchFamily="34" charset="0"/>
              <a:buChar char="•"/>
            </a:pPr>
            <a:r>
              <a:rPr lang="fr-CH" sz="1800" dirty="0">
                <a:latin typeface="GT Pressura Regular" panose="02000506020000020004" pitchFamily="50" charset="0"/>
              </a:rPr>
              <a:t>Pas de conseil, d’interprétation ni de jugement</a:t>
            </a:r>
          </a:p>
          <a:p>
            <a:pPr marL="342900" indent="-342900" algn="just">
              <a:buFont typeface="Arial" panose="020B0604020202020204" pitchFamily="34" charset="0"/>
              <a:buChar char="•"/>
            </a:pPr>
            <a:r>
              <a:rPr lang="fr-CH" sz="1800" dirty="0">
                <a:latin typeface="GT Pressura Regular" panose="02000506020000020004" pitchFamily="50" charset="0"/>
              </a:rPr>
              <a:t>Je participe au mieux, sans obligation de parler</a:t>
            </a:r>
          </a:p>
          <a:p>
            <a:pPr marL="342900" indent="-342900" algn="just">
              <a:buFont typeface="Arial" panose="020B0604020202020204" pitchFamily="34" charset="0"/>
              <a:buChar char="•"/>
            </a:pPr>
            <a:r>
              <a:rPr lang="fr-CH" sz="1800" dirty="0">
                <a:latin typeface="GT Pressura Regular" panose="02000506020000020004" pitchFamily="50" charset="0"/>
              </a:rPr>
              <a:t>Les échanges du groupe restent dans le groupe</a:t>
            </a:r>
          </a:p>
          <a:p>
            <a:pPr marL="342900" indent="-342900" algn="just">
              <a:buFont typeface="Arial" panose="020B0604020202020204" pitchFamily="34" charset="0"/>
              <a:buChar char="•"/>
            </a:pPr>
            <a:r>
              <a:rPr lang="fr-CH" sz="1800" dirty="0">
                <a:latin typeface="GT Pressura Regular" panose="02000506020000020004" pitchFamily="50" charset="0"/>
              </a:rPr>
              <a:t>Prendre du plaisir </a:t>
            </a:r>
          </a:p>
          <a:p>
            <a:pPr marL="342900" indent="-342900" algn="just">
              <a:buFont typeface="Arial" panose="020B0604020202020204" pitchFamily="34" charset="0"/>
              <a:buChar char="•"/>
            </a:pPr>
            <a:endParaRPr lang="fr-CH" sz="1800" dirty="0">
              <a:latin typeface="GT Pressura Regular" panose="02000506020000020004" pitchFamily="50" charset="0"/>
            </a:endParaRPr>
          </a:p>
          <a:p>
            <a:pPr marL="342900" indent="-342900" algn="just">
              <a:buFont typeface="Arial" panose="020B0604020202020204" pitchFamily="34" charset="0"/>
              <a:buChar char="•"/>
            </a:pPr>
            <a:r>
              <a:rPr lang="fr-CH" sz="1800" dirty="0">
                <a:solidFill>
                  <a:schemeClr val="tx2"/>
                </a:solidFill>
                <a:latin typeface="GT Pressura Regular" panose="02000506020000020004" pitchFamily="50" charset="0"/>
              </a:rPr>
              <a:t>Autre chose?</a:t>
            </a:r>
          </a:p>
          <a:p>
            <a:pPr marL="0" indent="0">
              <a:buNone/>
            </a:pPr>
            <a:endParaRPr lang="fr-CH" sz="1600" dirty="0"/>
          </a:p>
        </p:txBody>
      </p:sp>
      <p:sp>
        <p:nvSpPr>
          <p:cNvPr id="3" name="Titre 4">
            <a:extLst>
              <a:ext uri="{FF2B5EF4-FFF2-40B4-BE49-F238E27FC236}">
                <a16:creationId xmlns:a16="http://schemas.microsoft.com/office/drawing/2014/main" id="{BD8130D1-599C-86C5-D651-995AE815F7D9}"/>
              </a:ext>
            </a:extLst>
          </p:cNvPr>
          <p:cNvSpPr>
            <a:spLocks noGrp="1"/>
          </p:cNvSpPr>
          <p:nvPr>
            <p:ph type="title"/>
          </p:nvPr>
        </p:nvSpPr>
        <p:spPr>
          <a:xfrm>
            <a:off x="323528" y="1268760"/>
            <a:ext cx="8229600" cy="1008112"/>
          </a:xfrm>
        </p:spPr>
        <p:txBody>
          <a:bodyPr/>
          <a:lstStyle/>
          <a:p>
            <a:r>
              <a:rPr lang="fr-CH" sz="3200" b="1" dirty="0">
                <a:latin typeface="GT Pressura Regular" panose="02000506020000020004" pitchFamily="50" charset="0"/>
              </a:rPr>
              <a:t>Quelques bases de fonctionnement pour les échanges</a:t>
            </a:r>
            <a:br>
              <a:rPr lang="fr-CH" sz="3600" b="1" dirty="0"/>
            </a:br>
            <a:endParaRPr lang="de-DE" dirty="0"/>
          </a:p>
        </p:txBody>
      </p:sp>
      <p:pic>
        <p:nvPicPr>
          <p:cNvPr id="5" name="Image 4" descr="Une image contenant texte, capture d’écran, clipart, dessin humoristique&#10;&#10;Le contenu généré par l’IA peut être incorrect.">
            <a:extLst>
              <a:ext uri="{FF2B5EF4-FFF2-40B4-BE49-F238E27FC236}">
                <a16:creationId xmlns:a16="http://schemas.microsoft.com/office/drawing/2014/main" id="{34EB548D-C170-0D3B-ABD2-662D76F20320}"/>
              </a:ext>
            </a:extLst>
          </p:cNvPr>
          <p:cNvPicPr>
            <a:picLocks noChangeAspect="1"/>
          </p:cNvPicPr>
          <p:nvPr/>
        </p:nvPicPr>
        <p:blipFill>
          <a:blip r:embed="rId3" cstate="print">
            <a:extLst>
              <a:ext uri="{28A0092B-C50C-407E-A947-70E740481C1C}">
                <a14:useLocalDpi xmlns:a14="http://schemas.microsoft.com/office/drawing/2010/main" val="0"/>
              </a:ext>
            </a:extLst>
          </a:blip>
          <a:srcRect l="19027" t="28265" r="19315" b="22296"/>
          <a:stretch/>
        </p:blipFill>
        <p:spPr>
          <a:xfrm>
            <a:off x="6667768" y="3843916"/>
            <a:ext cx="1885360" cy="2137472"/>
          </a:xfrm>
          <a:prstGeom prst="rect">
            <a:avLst/>
          </a:prstGeom>
        </p:spPr>
      </p:pic>
      <p:sp>
        <p:nvSpPr>
          <p:cNvPr id="6" name="Espace réservé du numéro de diapositive 5">
            <a:extLst>
              <a:ext uri="{FF2B5EF4-FFF2-40B4-BE49-F238E27FC236}">
                <a16:creationId xmlns:a16="http://schemas.microsoft.com/office/drawing/2014/main" id="{6A189C00-C238-C9BA-C4B8-63CE2A969350}"/>
              </a:ext>
            </a:extLst>
          </p:cNvPr>
          <p:cNvSpPr>
            <a:spLocks noGrp="1"/>
          </p:cNvSpPr>
          <p:nvPr>
            <p:ph type="sldNum" sz="quarter" idx="4"/>
          </p:nvPr>
        </p:nvSpPr>
        <p:spPr>
          <a:xfrm>
            <a:off x="1385783" y="6381327"/>
            <a:ext cx="1458025" cy="246221"/>
          </a:xfrm>
        </p:spPr>
        <p:txBody>
          <a:bodyPr/>
          <a:lstStyle/>
          <a:p>
            <a:pPr algn="ctr"/>
            <a:r>
              <a:rPr lang="fr-CH" dirty="0"/>
              <a:t>1</a:t>
            </a:r>
          </a:p>
        </p:txBody>
      </p:sp>
    </p:spTree>
    <p:extLst>
      <p:ext uri="{BB962C8B-B14F-4D97-AF65-F5344CB8AC3E}">
        <p14:creationId xmlns:p14="http://schemas.microsoft.com/office/powerpoint/2010/main" val="30777153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4">
            <a:extLst>
              <a:ext uri="{FF2B5EF4-FFF2-40B4-BE49-F238E27FC236}">
                <a16:creationId xmlns:a16="http://schemas.microsoft.com/office/drawing/2014/main" id="{F93AB0A3-E24D-A8A8-1D0C-317F2620B54C}"/>
              </a:ext>
            </a:extLst>
          </p:cNvPr>
          <p:cNvSpPr>
            <a:spLocks noGrp="1"/>
          </p:cNvSpPr>
          <p:nvPr>
            <p:ph type="title"/>
          </p:nvPr>
        </p:nvSpPr>
        <p:spPr>
          <a:xfrm>
            <a:off x="323528" y="1268760"/>
            <a:ext cx="8229600" cy="741598"/>
          </a:xfrm>
        </p:spPr>
        <p:txBody>
          <a:bodyPr/>
          <a:lstStyle/>
          <a:p>
            <a:r>
              <a:rPr lang="fr-CH" sz="3200" b="1" dirty="0">
                <a:latin typeface="GT Pressura Regular" panose="02000506020000020004"/>
              </a:rPr>
              <a:t>C’est quoi l’estime de soi ?</a:t>
            </a:r>
            <a:endParaRPr lang="de-DE" sz="3200" dirty="0"/>
          </a:p>
        </p:txBody>
      </p:sp>
      <p:sp>
        <p:nvSpPr>
          <p:cNvPr id="5" name="Espace réservé du numéro de diapositive 4">
            <a:extLst>
              <a:ext uri="{FF2B5EF4-FFF2-40B4-BE49-F238E27FC236}">
                <a16:creationId xmlns:a16="http://schemas.microsoft.com/office/drawing/2014/main" id="{3F3023F1-F277-DA6D-1091-616E22145AA5}"/>
              </a:ext>
            </a:extLst>
          </p:cNvPr>
          <p:cNvSpPr>
            <a:spLocks noGrp="1"/>
          </p:cNvSpPr>
          <p:nvPr>
            <p:ph type="sldNum" sz="quarter" idx="4"/>
          </p:nvPr>
        </p:nvSpPr>
        <p:spPr/>
        <p:txBody>
          <a:bodyPr/>
          <a:lstStyle/>
          <a:p>
            <a:pPr algn="ctr"/>
            <a:r>
              <a:rPr lang="fr-CH" dirty="0"/>
              <a:t>2</a:t>
            </a:r>
          </a:p>
        </p:txBody>
      </p:sp>
      <p:sp>
        <p:nvSpPr>
          <p:cNvPr id="4" name="ZoneTexte 3">
            <a:extLst>
              <a:ext uri="{FF2B5EF4-FFF2-40B4-BE49-F238E27FC236}">
                <a16:creationId xmlns:a16="http://schemas.microsoft.com/office/drawing/2014/main" id="{3570A93D-EBB1-1F80-AE0C-30551C013CA1}"/>
              </a:ext>
            </a:extLst>
          </p:cNvPr>
          <p:cNvSpPr txBox="1"/>
          <p:nvPr/>
        </p:nvSpPr>
        <p:spPr>
          <a:xfrm>
            <a:off x="424543" y="2422179"/>
            <a:ext cx="8333867" cy="3662541"/>
          </a:xfrm>
          <a:prstGeom prst="rect">
            <a:avLst/>
          </a:prstGeom>
          <a:noFill/>
        </p:spPr>
        <p:txBody>
          <a:bodyPr wrap="square" rtlCol="0">
            <a:spAutoFit/>
          </a:bodyPr>
          <a:lstStyle/>
          <a:p>
            <a:pPr marL="285750" indent="-285750">
              <a:buFont typeface="Arial" panose="020B0604020202020204" pitchFamily="34" charset="0"/>
              <a:buChar char="•"/>
            </a:pPr>
            <a:r>
              <a:rPr lang="fr-CH" dirty="0">
                <a:solidFill>
                  <a:srgbClr val="004C6C"/>
                </a:solidFill>
                <a:latin typeface="GT Pressura Regular" panose="02000506020000020004" pitchFamily="50" charset="0"/>
                <a:ea typeface="Verdana" panose="020B0604030504040204" pitchFamily="34" charset="0"/>
              </a:rPr>
              <a:t>L’évaluation de combien je me sens </a:t>
            </a:r>
            <a:r>
              <a:rPr lang="fr-CH" b="1" dirty="0">
                <a:solidFill>
                  <a:srgbClr val="004C6C"/>
                </a:solidFill>
                <a:latin typeface="GT Pressura Regular" panose="02000506020000020004" pitchFamily="50" charset="0"/>
                <a:ea typeface="Verdana" panose="020B0604030504040204" pitchFamily="34" charset="0"/>
              </a:rPr>
              <a:t>valable</a:t>
            </a:r>
            <a:r>
              <a:rPr lang="fr-CH" dirty="0">
                <a:solidFill>
                  <a:srgbClr val="004C6C"/>
                </a:solidFill>
                <a:latin typeface="GT Pressura Regular" panose="02000506020000020004" pitchFamily="50" charset="0"/>
                <a:ea typeface="Verdana" panose="020B0604030504040204" pitchFamily="34" charset="0"/>
              </a:rPr>
              <a:t>. </a:t>
            </a:r>
          </a:p>
          <a:p>
            <a:pPr marL="742950" lvl="1" indent="-285750">
              <a:buFont typeface="Courier New" panose="02070309020205020404" pitchFamily="49" charset="0"/>
              <a:buChar char="o"/>
            </a:pPr>
            <a:r>
              <a:rPr lang="fr-CH" dirty="0">
                <a:solidFill>
                  <a:srgbClr val="004C6C"/>
                </a:solidFill>
                <a:latin typeface="GT Pressura Regular" panose="02000506020000020004" pitchFamily="50" charset="0"/>
                <a:ea typeface="Verdana" panose="020B0604030504040204" pitchFamily="34" charset="0"/>
              </a:rPr>
              <a:t>La </a:t>
            </a:r>
            <a:r>
              <a:rPr lang="fr-CH" b="1" dirty="0">
                <a:solidFill>
                  <a:srgbClr val="004C6C"/>
                </a:solidFill>
                <a:latin typeface="GT Pressura Regular" panose="02000506020000020004" pitchFamily="50" charset="0"/>
                <a:ea typeface="Verdana" panose="020B0604030504040204" pitchFamily="34" charset="0"/>
              </a:rPr>
              <a:t>fidélité à soi-même</a:t>
            </a:r>
            <a:r>
              <a:rPr lang="fr-CH" dirty="0">
                <a:solidFill>
                  <a:srgbClr val="004C6C"/>
                </a:solidFill>
                <a:latin typeface="GT Pressura Regular" panose="02000506020000020004" pitchFamily="50" charset="0"/>
                <a:ea typeface="Verdana" panose="020B0604030504040204" pitchFamily="34" charset="0"/>
              </a:rPr>
              <a:t>, à ses valeurs, à ses besoins et émotions</a:t>
            </a:r>
          </a:p>
          <a:p>
            <a:pPr marL="742950" lvl="1" indent="-285750">
              <a:buFont typeface="Courier New" panose="02070309020205020404" pitchFamily="49" charset="0"/>
              <a:buChar char="o"/>
            </a:pPr>
            <a:r>
              <a:rPr lang="fr-CH" dirty="0">
                <a:solidFill>
                  <a:srgbClr val="004C6C"/>
                </a:solidFill>
                <a:latin typeface="GT Pressura Regular" panose="02000506020000020004" pitchFamily="50" charset="0"/>
                <a:ea typeface="Verdana" panose="020B0604030504040204" pitchFamily="34" charset="0"/>
              </a:rPr>
              <a:t>Le degré de </a:t>
            </a:r>
            <a:r>
              <a:rPr lang="fr-CH" b="1" dirty="0">
                <a:solidFill>
                  <a:srgbClr val="004C6C"/>
                </a:solidFill>
                <a:latin typeface="GT Pressura Regular" panose="02000506020000020004" pitchFamily="50" charset="0"/>
                <a:ea typeface="Verdana" panose="020B0604030504040204" pitchFamily="34" charset="0"/>
              </a:rPr>
              <a:t>d’</a:t>
            </a:r>
            <a:r>
              <a:rPr lang="fr-CH" b="1" dirty="0" err="1">
                <a:solidFill>
                  <a:srgbClr val="004C6C"/>
                </a:solidFill>
                <a:latin typeface="GT Pressura Regular" panose="02000506020000020004" pitchFamily="50" charset="0"/>
                <a:ea typeface="Verdana" panose="020B0604030504040204" pitchFamily="34" charset="0"/>
              </a:rPr>
              <a:t>auto-satisfaction</a:t>
            </a:r>
            <a:r>
              <a:rPr lang="fr-CH" b="1" dirty="0">
                <a:solidFill>
                  <a:srgbClr val="004C6C"/>
                </a:solidFill>
                <a:latin typeface="GT Pressura Regular" panose="02000506020000020004" pitchFamily="50" charset="0"/>
                <a:ea typeface="Verdana" panose="020B0604030504040204" pitchFamily="34" charset="0"/>
              </a:rPr>
              <a:t> global</a:t>
            </a:r>
          </a:p>
          <a:p>
            <a:pPr marL="285750" indent="-285750">
              <a:buFont typeface="Arial" panose="020B0604020202020204" pitchFamily="34" charset="0"/>
              <a:buChar char="•"/>
            </a:pPr>
            <a:endParaRPr lang="fr-CH" dirty="0">
              <a:solidFill>
                <a:srgbClr val="004C6C"/>
              </a:solidFill>
              <a:latin typeface="GT Pressura Regular" panose="02000506020000020004" pitchFamily="50" charset="0"/>
              <a:ea typeface="Verdana" panose="020B0604030504040204" pitchFamily="34" charset="0"/>
            </a:endParaRPr>
          </a:p>
          <a:p>
            <a:pPr marL="285750" indent="-285750">
              <a:buFont typeface="Arial" panose="020B0604020202020204" pitchFamily="34" charset="0"/>
              <a:buChar char="•"/>
            </a:pPr>
            <a:r>
              <a:rPr lang="fr-CH" dirty="0">
                <a:solidFill>
                  <a:srgbClr val="004C6C"/>
                </a:solidFill>
                <a:latin typeface="GT Pressura Regular" panose="02000506020000020004" pitchFamily="50" charset="0"/>
                <a:ea typeface="Verdana" panose="020B0604030504040204" pitchFamily="34" charset="0"/>
              </a:rPr>
              <a:t>Elle se manifeste au travers de :</a:t>
            </a:r>
          </a:p>
          <a:p>
            <a:pPr marL="742950" lvl="1" indent="-285750">
              <a:buFont typeface="Courier New" panose="02070309020205020404" pitchFamily="49" charset="0"/>
              <a:buChar char="o"/>
            </a:pPr>
            <a:r>
              <a:rPr lang="fr-CH" b="1" dirty="0">
                <a:solidFill>
                  <a:srgbClr val="004C6C"/>
                </a:solidFill>
                <a:latin typeface="GT Pressura Regular" panose="02000506020000020004" pitchFamily="50" charset="0"/>
                <a:ea typeface="Verdana" panose="020B0604030504040204" pitchFamily="34" charset="0"/>
              </a:rPr>
              <a:t>nos émotions </a:t>
            </a:r>
            <a:r>
              <a:rPr lang="fr-CH" dirty="0">
                <a:solidFill>
                  <a:srgbClr val="004C6C"/>
                </a:solidFill>
                <a:latin typeface="GT Pressura Regular" panose="02000506020000020004" pitchFamily="50" charset="0"/>
                <a:ea typeface="Verdana" panose="020B0604030504040204" pitchFamily="34" charset="0"/>
              </a:rPr>
              <a:t> qui peuvent osciller entre fierté et honte</a:t>
            </a:r>
          </a:p>
          <a:p>
            <a:pPr marL="742950" lvl="1" indent="-285750">
              <a:buFont typeface="Courier New" panose="02070309020205020404" pitchFamily="49" charset="0"/>
              <a:buChar char="o"/>
            </a:pPr>
            <a:r>
              <a:rPr lang="fr-CH" b="1" dirty="0">
                <a:solidFill>
                  <a:srgbClr val="004C6C"/>
                </a:solidFill>
                <a:latin typeface="GT Pressura Regular" panose="02000506020000020004" pitchFamily="50" charset="0"/>
                <a:ea typeface="Verdana" panose="020B0604030504040204" pitchFamily="34" charset="0"/>
              </a:rPr>
              <a:t>nos pensées </a:t>
            </a:r>
            <a:r>
              <a:rPr lang="fr-CH" dirty="0">
                <a:solidFill>
                  <a:srgbClr val="004C6C"/>
                </a:solidFill>
                <a:latin typeface="GT Pressura Regular" panose="02000506020000020004" pitchFamily="50" charset="0"/>
                <a:ea typeface="Verdana" panose="020B0604030504040204" pitchFamily="34" charset="0"/>
              </a:rPr>
              <a:t>qui peuvent osciller entre </a:t>
            </a:r>
            <a:r>
              <a:rPr lang="fr-CH" dirty="0" err="1">
                <a:solidFill>
                  <a:srgbClr val="004C6C"/>
                </a:solidFill>
                <a:latin typeface="GT Pressura Regular" panose="02000506020000020004" pitchFamily="50" charset="0"/>
                <a:ea typeface="Verdana" panose="020B0604030504040204" pitchFamily="34" charset="0"/>
              </a:rPr>
              <a:t>auto-dénigrement</a:t>
            </a:r>
            <a:r>
              <a:rPr lang="fr-CH" dirty="0">
                <a:solidFill>
                  <a:srgbClr val="004C6C"/>
                </a:solidFill>
                <a:latin typeface="GT Pressura Regular" panose="02000506020000020004" pitchFamily="50" charset="0"/>
                <a:ea typeface="Verdana" panose="020B0604030504040204" pitchFamily="34" charset="0"/>
              </a:rPr>
              <a:t> et valorisation intérieure</a:t>
            </a:r>
          </a:p>
          <a:p>
            <a:pPr marL="742950" lvl="1" indent="-285750">
              <a:buFont typeface="Courier New" panose="02070309020205020404" pitchFamily="49" charset="0"/>
              <a:buChar char="o"/>
            </a:pPr>
            <a:r>
              <a:rPr lang="fr-CH" b="1" dirty="0">
                <a:solidFill>
                  <a:srgbClr val="004C6C"/>
                </a:solidFill>
                <a:latin typeface="GT Pressura Regular" panose="02000506020000020004" pitchFamily="50" charset="0"/>
                <a:ea typeface="Verdana" panose="020B0604030504040204" pitchFamily="34" charset="0"/>
              </a:rPr>
              <a:t>nos comportements </a:t>
            </a:r>
            <a:r>
              <a:rPr lang="fr-CH" dirty="0">
                <a:solidFill>
                  <a:srgbClr val="004C6C"/>
                </a:solidFill>
                <a:latin typeface="GT Pressura Regular" panose="02000506020000020004" pitchFamily="50" charset="0"/>
                <a:ea typeface="Verdana" panose="020B0604030504040204" pitchFamily="34" charset="0"/>
              </a:rPr>
              <a:t>qui peuvent osciller entre effacement </a:t>
            </a:r>
            <a:r>
              <a:rPr lang="fr-CH">
                <a:solidFill>
                  <a:srgbClr val="004C6C"/>
                </a:solidFill>
                <a:latin typeface="GT Pressura Regular" panose="02000506020000020004" pitchFamily="50" charset="0"/>
                <a:ea typeface="Verdana" panose="020B0604030504040204" pitchFamily="34" charset="0"/>
              </a:rPr>
              <a:t>et affirmation</a:t>
            </a:r>
            <a:endParaRPr lang="fr-CH" dirty="0">
              <a:solidFill>
                <a:srgbClr val="004C6C"/>
              </a:solidFill>
              <a:latin typeface="GT Pressura Regular" panose="02000506020000020004" pitchFamily="50" charset="0"/>
              <a:ea typeface="Verdana" panose="020B0604030504040204" pitchFamily="34" charset="0"/>
            </a:endParaRPr>
          </a:p>
          <a:p>
            <a:pPr marL="285750" indent="-285750">
              <a:buFont typeface="Arial" panose="020B0604020202020204" pitchFamily="34" charset="0"/>
              <a:buChar char="•"/>
            </a:pPr>
            <a:endParaRPr lang="fr-CH" dirty="0">
              <a:solidFill>
                <a:srgbClr val="004C6C"/>
              </a:solidFill>
              <a:latin typeface="GT Pressura Regular" panose="02000506020000020004" pitchFamily="50" charset="0"/>
              <a:ea typeface="Verdana" panose="020B0604030504040204" pitchFamily="34" charset="0"/>
            </a:endParaRPr>
          </a:p>
          <a:p>
            <a:pPr marL="285750" indent="-285750">
              <a:buFont typeface="Arial" panose="020B0604020202020204" pitchFamily="34" charset="0"/>
              <a:buChar char="•"/>
            </a:pPr>
            <a:r>
              <a:rPr lang="fr-CH" dirty="0">
                <a:solidFill>
                  <a:srgbClr val="004C6C"/>
                </a:solidFill>
                <a:latin typeface="GT Pressura Regular" panose="02000506020000020004" pitchFamily="50" charset="0"/>
                <a:ea typeface="Verdana" panose="020B0604030504040204" pitchFamily="34" charset="0"/>
              </a:rPr>
              <a:t>Elle peut porter sur </a:t>
            </a:r>
            <a:r>
              <a:rPr lang="fr-CH" b="1" dirty="0">
                <a:solidFill>
                  <a:srgbClr val="004C6C"/>
                </a:solidFill>
                <a:latin typeface="GT Pressura Regular" panose="02000506020000020004" pitchFamily="50" charset="0"/>
                <a:ea typeface="Verdana" panose="020B0604030504040204" pitchFamily="34" charset="0"/>
              </a:rPr>
              <a:t>l’ensemble des représentations de soi </a:t>
            </a:r>
            <a:r>
              <a:rPr lang="fr-CH" dirty="0">
                <a:solidFill>
                  <a:srgbClr val="004C6C"/>
                </a:solidFill>
                <a:latin typeface="GT Pressura Regular" panose="02000506020000020004" pitchFamily="50" charset="0"/>
                <a:ea typeface="Verdana" panose="020B0604030504040204" pitchFamily="34" charset="0"/>
              </a:rPr>
              <a:t>ou être spécifique à un </a:t>
            </a:r>
            <a:r>
              <a:rPr lang="fr-CH" b="1" dirty="0">
                <a:solidFill>
                  <a:srgbClr val="004C6C"/>
                </a:solidFill>
                <a:latin typeface="GT Pressura Regular" panose="02000506020000020004" pitchFamily="50" charset="0"/>
                <a:ea typeface="Verdana" panose="020B0604030504040204" pitchFamily="34" charset="0"/>
              </a:rPr>
              <a:t>domaine particulier</a:t>
            </a:r>
            <a:r>
              <a:rPr lang="fr-CH" dirty="0">
                <a:solidFill>
                  <a:srgbClr val="004C6C"/>
                </a:solidFill>
                <a:latin typeface="GT Pressura Regular" panose="02000506020000020004" pitchFamily="50" charset="0"/>
                <a:ea typeface="Verdana" panose="020B0604030504040204" pitchFamily="34" charset="0"/>
              </a:rPr>
              <a:t>, par exemple l’école, le corps ou les relations.  </a:t>
            </a:r>
          </a:p>
          <a:p>
            <a:pPr marL="285750" indent="-285750">
              <a:buFont typeface="Arial" panose="020B0604020202020204" pitchFamily="34" charset="0"/>
              <a:buChar char="•"/>
            </a:pPr>
            <a:endParaRPr lang="fr-CH" sz="1600" dirty="0">
              <a:solidFill>
                <a:srgbClr val="004C6C"/>
              </a:solidFill>
              <a:latin typeface="GT Pressura Regular" panose="02000506020000020004" pitchFamily="50" charset="0"/>
              <a:ea typeface="Verdana" panose="020B0604030504040204" pitchFamily="34" charset="0"/>
            </a:endParaRPr>
          </a:p>
        </p:txBody>
      </p:sp>
    </p:spTree>
    <p:extLst>
      <p:ext uri="{BB962C8B-B14F-4D97-AF65-F5344CB8AC3E}">
        <p14:creationId xmlns:p14="http://schemas.microsoft.com/office/powerpoint/2010/main" val="20875903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a:extLst>
              <a:ext uri="{FF2B5EF4-FFF2-40B4-BE49-F238E27FC236}">
                <a16:creationId xmlns:a16="http://schemas.microsoft.com/office/drawing/2014/main" id="{A28B3C43-178D-5B83-ADD8-3E3C792952EE}"/>
              </a:ext>
            </a:extLst>
          </p:cNvPr>
          <p:cNvGraphicFramePr>
            <a:graphicFrameLocks noGrp="1"/>
          </p:cNvGraphicFramePr>
          <p:nvPr>
            <p:ph idx="1"/>
            <p:extLst>
              <p:ext uri="{D42A27DB-BD31-4B8C-83A1-F6EECF244321}">
                <p14:modId xmlns:p14="http://schemas.microsoft.com/office/powerpoint/2010/main" val="3883410026"/>
              </p:ext>
            </p:extLst>
          </p:nvPr>
        </p:nvGraphicFramePr>
        <p:xfrm>
          <a:off x="467519" y="2001350"/>
          <a:ext cx="8208962" cy="4035426"/>
        </p:xfrm>
        <a:graphic>
          <a:graphicData uri="http://schemas.openxmlformats.org/drawingml/2006/table">
            <a:tbl>
              <a:tblPr firstRow="1" bandRow="1">
                <a:tableStyleId>{5940675A-B579-460E-94D1-54222C63F5DA}</a:tableStyleId>
              </a:tblPr>
              <a:tblGrid>
                <a:gridCol w="4104481">
                  <a:extLst>
                    <a:ext uri="{9D8B030D-6E8A-4147-A177-3AD203B41FA5}">
                      <a16:colId xmlns:a16="http://schemas.microsoft.com/office/drawing/2014/main" val="2015757012"/>
                    </a:ext>
                  </a:extLst>
                </a:gridCol>
                <a:gridCol w="4104481">
                  <a:extLst>
                    <a:ext uri="{9D8B030D-6E8A-4147-A177-3AD203B41FA5}">
                      <a16:colId xmlns:a16="http://schemas.microsoft.com/office/drawing/2014/main" val="2548578896"/>
                    </a:ext>
                  </a:extLst>
                </a:gridCol>
              </a:tblGrid>
              <a:tr h="2008193">
                <a:tc>
                  <a:txBody>
                    <a:bodyPr/>
                    <a:lstStyle/>
                    <a:p>
                      <a:pPr algn="ctr">
                        <a:lnSpc>
                          <a:spcPct val="115000"/>
                        </a:lnSpc>
                        <a:spcAft>
                          <a:spcPts val="800"/>
                        </a:spcAft>
                        <a:buNone/>
                      </a:pPr>
                      <a:endParaRPr lang="fr-FR" sz="1300" b="1" kern="100" dirty="0">
                        <a:solidFill>
                          <a:srgbClr val="009999"/>
                        </a:solidFill>
                        <a:effectLst/>
                        <a:latin typeface="GT Pressura Regular"/>
                        <a:ea typeface="Aptos" panose="020B0004020202020204" pitchFamily="34" charset="0"/>
                        <a:cs typeface="Times New Roman" panose="02020603050405020304" pitchFamily="18" charset="0"/>
                      </a:endParaRPr>
                    </a:p>
                    <a:p>
                      <a:pPr algn="ctr">
                        <a:lnSpc>
                          <a:spcPct val="115000"/>
                        </a:lnSpc>
                        <a:spcAft>
                          <a:spcPts val="800"/>
                        </a:spcAft>
                        <a:buNone/>
                      </a:pPr>
                      <a:r>
                        <a:rPr lang="fr-FR" sz="1400" b="1" kern="100" dirty="0">
                          <a:solidFill>
                            <a:srgbClr val="004C6C"/>
                          </a:solidFill>
                          <a:effectLst/>
                          <a:highlight>
                            <a:srgbClr val="00E9D0"/>
                          </a:highlight>
                          <a:latin typeface="GT Pressura Regular"/>
                          <a:ea typeface="Aptos" panose="020B0004020202020204" pitchFamily="34" charset="0"/>
                          <a:cs typeface="Times New Roman" panose="02020603050405020304" pitchFamily="18" charset="0"/>
                        </a:rPr>
                        <a:t>Sentiment de confiance et de sécurité</a:t>
                      </a:r>
                      <a:endParaRPr lang="fr-CH" sz="1400" kern="100" dirty="0">
                        <a:solidFill>
                          <a:srgbClr val="004C6C"/>
                        </a:solidFill>
                        <a:effectLst/>
                        <a:highlight>
                          <a:srgbClr val="00E9D0"/>
                        </a:highlight>
                        <a:latin typeface="GT Pressura Regular"/>
                        <a:ea typeface="Aptos" panose="020B0004020202020204" pitchFamily="34" charset="0"/>
                        <a:cs typeface="Times New Roman" panose="02020603050405020304" pitchFamily="18" charset="0"/>
                      </a:endParaRPr>
                    </a:p>
                    <a:p>
                      <a:pPr algn="ctr">
                        <a:lnSpc>
                          <a:spcPct val="115000"/>
                        </a:lnSpc>
                        <a:spcAft>
                          <a:spcPts val="800"/>
                        </a:spcAft>
                        <a:buNone/>
                      </a:pPr>
                      <a:r>
                        <a:rPr lang="fr-FR" sz="1300" kern="100" dirty="0">
                          <a:solidFill>
                            <a:srgbClr val="004C6C"/>
                          </a:solidFill>
                          <a:effectLst/>
                          <a:latin typeface="GT Pressura Regular"/>
                          <a:ea typeface="Aptos" panose="020B0004020202020204" pitchFamily="34" charset="0"/>
                          <a:cs typeface="Times New Roman" panose="02020603050405020304" pitchFamily="18" charset="0"/>
                        </a:rPr>
                        <a:t>C’est le fait de se sentir en sécurité, aimé·e et nos besoins comblés. Le sentiment de sécurité permet de développer la confiance nécessaire pour essayer de nouvelles choses, développer l’autonomie et prendre une place dans la société.</a:t>
                      </a:r>
                      <a:endParaRPr lang="fr-CH" sz="1300" kern="100" dirty="0">
                        <a:solidFill>
                          <a:srgbClr val="004C6C"/>
                        </a:solidFill>
                        <a:effectLst/>
                        <a:latin typeface="GT Pressura Regular"/>
                        <a:ea typeface="Aptos" panose="020B0004020202020204" pitchFamily="34" charset="0"/>
                        <a:cs typeface="Times New Roman" panose="02020603050405020304" pitchFamily="18" charset="0"/>
                      </a:endParaRPr>
                    </a:p>
                    <a:p>
                      <a:pPr algn="ctr">
                        <a:lnSpc>
                          <a:spcPct val="115000"/>
                        </a:lnSpc>
                        <a:spcAft>
                          <a:spcPts val="800"/>
                        </a:spcAft>
                        <a:buNone/>
                      </a:pPr>
                      <a:r>
                        <a:rPr lang="fr-FR" sz="1300" kern="100" dirty="0">
                          <a:effectLst/>
                          <a:latin typeface="GT Pressura Regular"/>
                          <a:ea typeface="Aptos" panose="020B0004020202020204" pitchFamily="34" charset="0"/>
                          <a:cs typeface="Times New Roman" panose="02020603050405020304" pitchFamily="18" charset="0"/>
                        </a:rPr>
                        <a:t> </a:t>
                      </a:r>
                      <a:endParaRPr lang="fr-CH" sz="1300" kern="100" dirty="0">
                        <a:effectLst/>
                        <a:latin typeface="GT Pressura Regular"/>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endParaRPr lang="fr-FR" sz="1400" b="1" kern="100" dirty="0">
                        <a:solidFill>
                          <a:srgbClr val="009999"/>
                        </a:solidFill>
                        <a:effectLst/>
                        <a:latin typeface="GT Pressura Regular"/>
                        <a:ea typeface="Aptos" panose="020B0004020202020204" pitchFamily="34" charset="0"/>
                        <a:cs typeface="Times New Roman" panose="02020603050405020304" pitchFamily="18" charset="0"/>
                      </a:endParaRPr>
                    </a:p>
                    <a:p>
                      <a:pPr algn="ctr">
                        <a:lnSpc>
                          <a:spcPct val="115000"/>
                        </a:lnSpc>
                        <a:spcAft>
                          <a:spcPts val="800"/>
                        </a:spcAft>
                        <a:buNone/>
                      </a:pPr>
                      <a:r>
                        <a:rPr lang="fr-FR" sz="1400" b="1" kern="100" dirty="0">
                          <a:solidFill>
                            <a:srgbClr val="004C6C"/>
                          </a:solidFill>
                          <a:effectLst/>
                          <a:highlight>
                            <a:srgbClr val="00E9D0"/>
                          </a:highlight>
                          <a:latin typeface="GT Pressura Regular"/>
                          <a:ea typeface="Aptos" panose="020B0004020202020204" pitchFamily="34" charset="0"/>
                          <a:cs typeface="Times New Roman" panose="02020603050405020304" pitchFamily="18" charset="0"/>
                        </a:rPr>
                        <a:t>Sentiment d’appartenance ou de lien social</a:t>
                      </a:r>
                      <a:endParaRPr lang="fr-CH" sz="1400" kern="100" dirty="0">
                        <a:solidFill>
                          <a:srgbClr val="004C6C"/>
                        </a:solidFill>
                        <a:effectLst/>
                        <a:highlight>
                          <a:srgbClr val="00E9D0"/>
                        </a:highlight>
                        <a:latin typeface="GT Pressura Regular"/>
                        <a:ea typeface="Aptos" panose="020B0004020202020204" pitchFamily="34" charset="0"/>
                        <a:cs typeface="Times New Roman" panose="02020603050405020304" pitchFamily="18" charset="0"/>
                      </a:endParaRPr>
                    </a:p>
                    <a:p>
                      <a:pPr algn="ctr">
                        <a:lnSpc>
                          <a:spcPct val="115000"/>
                        </a:lnSpc>
                        <a:spcAft>
                          <a:spcPts val="800"/>
                        </a:spcAft>
                        <a:buNone/>
                      </a:pPr>
                      <a:r>
                        <a:rPr lang="fr-FR" sz="1300" kern="100" dirty="0">
                          <a:solidFill>
                            <a:srgbClr val="004C6C"/>
                          </a:solidFill>
                          <a:effectLst/>
                          <a:latin typeface="GT Pressura Regular"/>
                          <a:ea typeface="Aptos" panose="020B0004020202020204" pitchFamily="34" charset="0"/>
                          <a:cs typeface="Times New Roman" panose="02020603050405020304" pitchFamily="18" charset="0"/>
                        </a:rPr>
                        <a:t>C’est le sentiment d’appartenir à un groupe dans lequel on trouve du soutien, de la solidarité et de la reconnaissance. Ce sentiment permet d’oser plus facilement le partage et la communication. </a:t>
                      </a:r>
                      <a:endParaRPr lang="fr-CH" sz="1300" kern="100" dirty="0">
                        <a:solidFill>
                          <a:srgbClr val="004C6C"/>
                        </a:solidFill>
                        <a:effectLst/>
                        <a:latin typeface="GT Pressura Regular"/>
                        <a:ea typeface="Aptos" panose="020B0004020202020204" pitchFamily="34" charset="0"/>
                        <a:cs typeface="Times New Roman" panose="02020603050405020304" pitchFamily="18" charset="0"/>
                      </a:endParaRPr>
                    </a:p>
                    <a:p>
                      <a:pPr algn="ctr">
                        <a:lnSpc>
                          <a:spcPct val="115000"/>
                        </a:lnSpc>
                        <a:spcAft>
                          <a:spcPts val="800"/>
                        </a:spcAft>
                        <a:buNone/>
                      </a:pPr>
                      <a:r>
                        <a:rPr lang="fr-FR" sz="1300" kern="100" dirty="0">
                          <a:effectLst/>
                          <a:latin typeface="GT Pressura Regular"/>
                          <a:ea typeface="Aptos" panose="020B0004020202020204" pitchFamily="34" charset="0"/>
                          <a:cs typeface="Times New Roman" panose="02020603050405020304" pitchFamily="18" charset="0"/>
                        </a:rPr>
                        <a:t> </a:t>
                      </a:r>
                      <a:endParaRPr lang="fr-CH" sz="1300" kern="100" dirty="0">
                        <a:effectLst/>
                        <a:latin typeface="GT Pressura Regular"/>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94632621"/>
                  </a:ext>
                </a:extLst>
              </a:tr>
              <a:tr h="1834695">
                <a:tc>
                  <a:txBody>
                    <a:bodyPr/>
                    <a:lstStyle/>
                    <a:p>
                      <a:pPr algn="ctr">
                        <a:lnSpc>
                          <a:spcPct val="115000"/>
                        </a:lnSpc>
                        <a:spcAft>
                          <a:spcPts val="800"/>
                        </a:spcAft>
                        <a:buNone/>
                      </a:pPr>
                      <a:endParaRPr lang="fr-FR" sz="1300" b="1" kern="100" dirty="0">
                        <a:solidFill>
                          <a:srgbClr val="009999"/>
                        </a:solidFill>
                        <a:effectLst/>
                        <a:latin typeface="GT Pressura Regular"/>
                        <a:ea typeface="Aptos" panose="020B0004020202020204" pitchFamily="34" charset="0"/>
                        <a:cs typeface="Times New Roman" panose="02020603050405020304" pitchFamily="18" charset="0"/>
                      </a:endParaRPr>
                    </a:p>
                    <a:p>
                      <a:pPr algn="ctr">
                        <a:lnSpc>
                          <a:spcPct val="115000"/>
                        </a:lnSpc>
                        <a:spcAft>
                          <a:spcPts val="800"/>
                        </a:spcAft>
                        <a:buNone/>
                      </a:pPr>
                      <a:r>
                        <a:rPr lang="fr-FR" sz="1400" b="1" kern="100" dirty="0">
                          <a:solidFill>
                            <a:srgbClr val="004C6C"/>
                          </a:solidFill>
                          <a:effectLst/>
                          <a:highlight>
                            <a:srgbClr val="00E9D0"/>
                          </a:highlight>
                          <a:latin typeface="GT Pressura Regular"/>
                          <a:ea typeface="Aptos" panose="020B0004020202020204" pitchFamily="34" charset="0"/>
                          <a:cs typeface="Times New Roman" panose="02020603050405020304" pitchFamily="18" charset="0"/>
                        </a:rPr>
                        <a:t>Sentiment de compétence ou d’auto-efficacité</a:t>
                      </a:r>
                      <a:endParaRPr lang="fr-CH" sz="1400" kern="100" dirty="0">
                        <a:solidFill>
                          <a:srgbClr val="004C6C"/>
                        </a:solidFill>
                        <a:effectLst/>
                        <a:highlight>
                          <a:srgbClr val="00E9D0"/>
                        </a:highlight>
                        <a:latin typeface="GT Pressura Regular"/>
                        <a:ea typeface="Aptos" panose="020B0004020202020204" pitchFamily="34" charset="0"/>
                        <a:cs typeface="Times New Roman" panose="02020603050405020304" pitchFamily="18" charset="0"/>
                      </a:endParaRPr>
                    </a:p>
                    <a:p>
                      <a:pPr algn="ctr">
                        <a:lnSpc>
                          <a:spcPct val="115000"/>
                        </a:lnSpc>
                        <a:spcAft>
                          <a:spcPts val="800"/>
                        </a:spcAft>
                        <a:buNone/>
                      </a:pPr>
                      <a:r>
                        <a:rPr lang="fr-FR" sz="1300" kern="100" dirty="0">
                          <a:solidFill>
                            <a:srgbClr val="004C6C"/>
                          </a:solidFill>
                          <a:effectLst/>
                          <a:latin typeface="GT Pressura Regular"/>
                          <a:ea typeface="Aptos" panose="020B0004020202020204" pitchFamily="34" charset="0"/>
                          <a:cs typeface="Times New Roman" panose="02020603050405020304" pitchFamily="18" charset="0"/>
                        </a:rPr>
                        <a:t>C’est croire que l’on possède les compétences et les capacités nécessaires pour réussir. Le sentiment d’efficacité permet de nous rendre plus </a:t>
                      </a:r>
                      <a:r>
                        <a:rPr lang="fr-FR" sz="1300" kern="100" dirty="0" err="1">
                          <a:solidFill>
                            <a:srgbClr val="004C6C"/>
                          </a:solidFill>
                          <a:effectLst/>
                          <a:latin typeface="GT Pressura Regular"/>
                          <a:ea typeface="Aptos" panose="020B0004020202020204" pitchFamily="34" charset="0"/>
                          <a:cs typeface="Times New Roman" panose="02020603050405020304" pitchFamily="18" charset="0"/>
                        </a:rPr>
                        <a:t>confiant·e</a:t>
                      </a:r>
                      <a:r>
                        <a:rPr lang="fr-FR" sz="1300" kern="100" dirty="0">
                          <a:solidFill>
                            <a:srgbClr val="004C6C"/>
                          </a:solidFill>
                          <a:effectLst/>
                          <a:latin typeface="GT Pressura Regular"/>
                          <a:ea typeface="Aptos" panose="020B0004020202020204" pitchFamily="34" charset="0"/>
                          <a:cs typeface="Times New Roman" panose="02020603050405020304" pitchFamily="18" charset="0"/>
                        </a:rPr>
                        <a:t> afin de relever de nouveaux défis. </a:t>
                      </a:r>
                      <a:endParaRPr lang="fr-CH" sz="1300" kern="100" dirty="0">
                        <a:solidFill>
                          <a:srgbClr val="004C6C"/>
                        </a:solidFill>
                        <a:effectLst/>
                        <a:latin typeface="GT Pressura Regular"/>
                        <a:ea typeface="Aptos" panose="020B0004020202020204" pitchFamily="34" charset="0"/>
                        <a:cs typeface="Times New Roman" panose="02020603050405020304" pitchFamily="18" charset="0"/>
                      </a:endParaRPr>
                    </a:p>
                    <a:p>
                      <a:pPr algn="ctr">
                        <a:lnSpc>
                          <a:spcPct val="115000"/>
                        </a:lnSpc>
                        <a:spcAft>
                          <a:spcPts val="800"/>
                        </a:spcAft>
                        <a:buNone/>
                      </a:pPr>
                      <a:r>
                        <a:rPr lang="fr-FR" sz="1300" kern="100" dirty="0">
                          <a:effectLst/>
                          <a:latin typeface="GT Pressura Regular"/>
                          <a:ea typeface="Aptos" panose="020B0004020202020204" pitchFamily="34" charset="0"/>
                          <a:cs typeface="Times New Roman" panose="02020603050405020304" pitchFamily="18" charset="0"/>
                        </a:rPr>
                        <a:t> </a:t>
                      </a:r>
                      <a:endParaRPr lang="fr-CH" sz="1300" kern="100" dirty="0">
                        <a:effectLst/>
                        <a:latin typeface="GT Pressura Regular"/>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endParaRPr lang="fr-FR" sz="1300" b="1" kern="100" dirty="0">
                        <a:solidFill>
                          <a:srgbClr val="00E9D0"/>
                        </a:solidFill>
                        <a:effectLst/>
                        <a:latin typeface="GT Pressura Regular"/>
                        <a:ea typeface="Aptos" panose="020B0004020202020204" pitchFamily="34" charset="0"/>
                        <a:cs typeface="Times New Roman" panose="02020603050405020304" pitchFamily="18" charset="0"/>
                      </a:endParaRPr>
                    </a:p>
                    <a:p>
                      <a:pPr algn="ctr">
                        <a:lnSpc>
                          <a:spcPct val="115000"/>
                        </a:lnSpc>
                        <a:spcAft>
                          <a:spcPts val="800"/>
                        </a:spcAft>
                        <a:buNone/>
                      </a:pPr>
                      <a:r>
                        <a:rPr lang="fr-FR" sz="1400" b="1" kern="100" dirty="0">
                          <a:solidFill>
                            <a:srgbClr val="004C6C"/>
                          </a:solidFill>
                          <a:effectLst/>
                          <a:highlight>
                            <a:srgbClr val="00E9D0"/>
                          </a:highlight>
                          <a:latin typeface="GT Pressura Regular"/>
                          <a:ea typeface="Aptos" panose="020B0004020202020204" pitchFamily="34" charset="0"/>
                          <a:cs typeface="Times New Roman" panose="02020603050405020304" pitchFamily="18" charset="0"/>
                        </a:rPr>
                        <a:t>Connaissance de soi</a:t>
                      </a:r>
                      <a:r>
                        <a:rPr lang="fr-FR" sz="1400" kern="100" dirty="0">
                          <a:solidFill>
                            <a:srgbClr val="004C6C"/>
                          </a:solidFill>
                          <a:effectLst/>
                          <a:highlight>
                            <a:srgbClr val="00E9D0"/>
                          </a:highlight>
                          <a:latin typeface="GT Pressura Regular"/>
                          <a:ea typeface="Aptos" panose="020B0004020202020204" pitchFamily="34" charset="0"/>
                          <a:cs typeface="Times New Roman" panose="02020603050405020304" pitchFamily="18" charset="0"/>
                        </a:rPr>
                        <a:t> </a:t>
                      </a:r>
                      <a:endParaRPr lang="fr-CH" sz="1400" kern="100" dirty="0">
                        <a:solidFill>
                          <a:srgbClr val="004C6C"/>
                        </a:solidFill>
                        <a:effectLst/>
                        <a:highlight>
                          <a:srgbClr val="00E9D0"/>
                        </a:highlight>
                        <a:latin typeface="GT Pressura Regular"/>
                        <a:ea typeface="Aptos" panose="020B0004020202020204" pitchFamily="34" charset="0"/>
                        <a:cs typeface="Times New Roman" panose="02020603050405020304" pitchFamily="18" charset="0"/>
                      </a:endParaRPr>
                    </a:p>
                    <a:p>
                      <a:pPr algn="ctr">
                        <a:lnSpc>
                          <a:spcPct val="115000"/>
                        </a:lnSpc>
                        <a:spcAft>
                          <a:spcPts val="800"/>
                        </a:spcAft>
                        <a:buNone/>
                      </a:pPr>
                      <a:r>
                        <a:rPr lang="fr-FR" sz="1300" kern="100" dirty="0">
                          <a:solidFill>
                            <a:srgbClr val="004C6C"/>
                          </a:solidFill>
                          <a:effectLst/>
                          <a:latin typeface="GT Pressura Regular"/>
                          <a:ea typeface="Aptos" panose="020B0004020202020204" pitchFamily="34" charset="0"/>
                          <a:cs typeface="Times New Roman" panose="02020603050405020304" pitchFamily="18" charset="0"/>
                        </a:rPr>
                        <a:t>C’est la base de notre identité. Grâce à nos expériences, on découvre nos propres caractéristiques, nos compétences, nos forces, nos limites, nos besoins… Elle permet de créer une image de soi réaliste. </a:t>
                      </a:r>
                      <a:endParaRPr lang="fr-CH" sz="1300" kern="100" dirty="0">
                        <a:solidFill>
                          <a:srgbClr val="004C6C"/>
                        </a:solidFill>
                        <a:effectLst/>
                        <a:latin typeface="GT Pressura Regular"/>
                        <a:ea typeface="Aptos" panose="020B0004020202020204" pitchFamily="34" charset="0"/>
                        <a:cs typeface="Times New Roman" panose="02020603050405020304" pitchFamily="18" charset="0"/>
                      </a:endParaRPr>
                    </a:p>
                    <a:p>
                      <a:pPr algn="ctr">
                        <a:lnSpc>
                          <a:spcPct val="115000"/>
                        </a:lnSpc>
                        <a:spcAft>
                          <a:spcPts val="800"/>
                        </a:spcAft>
                        <a:buNone/>
                      </a:pPr>
                      <a:r>
                        <a:rPr lang="fr-FR" sz="1300" kern="100" dirty="0">
                          <a:effectLst/>
                          <a:latin typeface="GT Pressura Regular"/>
                          <a:ea typeface="Aptos" panose="020B0004020202020204" pitchFamily="34" charset="0"/>
                          <a:cs typeface="Times New Roman" panose="02020603050405020304" pitchFamily="18" charset="0"/>
                        </a:rPr>
                        <a:t> </a:t>
                      </a:r>
                      <a:endParaRPr lang="fr-CH" sz="1300" kern="100" dirty="0">
                        <a:effectLst/>
                        <a:latin typeface="GT Pressura Regular"/>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82696836"/>
                  </a:ext>
                </a:extLst>
              </a:tr>
            </a:tbl>
          </a:graphicData>
        </a:graphic>
      </p:graphicFrame>
      <p:sp>
        <p:nvSpPr>
          <p:cNvPr id="3" name="Titre 2">
            <a:extLst>
              <a:ext uri="{FF2B5EF4-FFF2-40B4-BE49-F238E27FC236}">
                <a16:creationId xmlns:a16="http://schemas.microsoft.com/office/drawing/2014/main" id="{F416AAF7-3510-520B-6FB1-A8224A70C24C}"/>
              </a:ext>
            </a:extLst>
          </p:cNvPr>
          <p:cNvSpPr>
            <a:spLocks noGrp="1"/>
          </p:cNvSpPr>
          <p:nvPr>
            <p:ph type="title"/>
          </p:nvPr>
        </p:nvSpPr>
        <p:spPr>
          <a:xfrm>
            <a:off x="433754" y="1209262"/>
            <a:ext cx="8710246" cy="792088"/>
          </a:xfrm>
        </p:spPr>
        <p:txBody>
          <a:bodyPr/>
          <a:lstStyle/>
          <a:p>
            <a:r>
              <a:rPr lang="fr-CH" sz="3200" b="1" dirty="0">
                <a:latin typeface="GT Pressura Regular" panose="02000506020000020004"/>
              </a:rPr>
              <a:t>Les 4 composantes de l’estime de soi</a:t>
            </a:r>
          </a:p>
        </p:txBody>
      </p:sp>
      <p:sp>
        <p:nvSpPr>
          <p:cNvPr id="4" name="Espace réservé du numéro de diapositive 3">
            <a:extLst>
              <a:ext uri="{FF2B5EF4-FFF2-40B4-BE49-F238E27FC236}">
                <a16:creationId xmlns:a16="http://schemas.microsoft.com/office/drawing/2014/main" id="{7DDA920E-A854-898B-7609-568C05512DFF}"/>
              </a:ext>
            </a:extLst>
          </p:cNvPr>
          <p:cNvSpPr>
            <a:spLocks noGrp="1"/>
          </p:cNvSpPr>
          <p:nvPr>
            <p:ph type="sldNum" sz="quarter" idx="4"/>
          </p:nvPr>
        </p:nvSpPr>
        <p:spPr/>
        <p:txBody>
          <a:bodyPr/>
          <a:lstStyle/>
          <a:p>
            <a:pPr algn="ctr"/>
            <a:r>
              <a:rPr lang="fr-CH" dirty="0"/>
              <a:t>3</a:t>
            </a:r>
          </a:p>
        </p:txBody>
      </p:sp>
    </p:spTree>
    <p:extLst>
      <p:ext uri="{BB962C8B-B14F-4D97-AF65-F5344CB8AC3E}">
        <p14:creationId xmlns:p14="http://schemas.microsoft.com/office/powerpoint/2010/main" val="42605534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Espace réservé du contenu 4">
            <a:extLst>
              <a:ext uri="{FF2B5EF4-FFF2-40B4-BE49-F238E27FC236}">
                <a16:creationId xmlns:a16="http://schemas.microsoft.com/office/drawing/2014/main" id="{540F7D17-9A28-D39D-C2EE-E8C920787091}"/>
              </a:ext>
            </a:extLst>
          </p:cNvPr>
          <p:cNvGraphicFramePr>
            <a:graphicFrameLocks noGrp="1"/>
          </p:cNvGraphicFramePr>
          <p:nvPr>
            <p:ph idx="1"/>
            <p:extLst>
              <p:ext uri="{D42A27DB-BD31-4B8C-83A1-F6EECF244321}">
                <p14:modId xmlns:p14="http://schemas.microsoft.com/office/powerpoint/2010/main" val="4129032449"/>
              </p:ext>
            </p:extLst>
          </p:nvPr>
        </p:nvGraphicFramePr>
        <p:xfrm>
          <a:off x="477838" y="1959248"/>
          <a:ext cx="8208962" cy="4127500"/>
        </p:xfrm>
        <a:graphic>
          <a:graphicData uri="http://schemas.openxmlformats.org/drawingml/2006/table">
            <a:tbl>
              <a:tblPr firstRow="1" bandRow="1">
                <a:tableStyleId>{5C22544A-7EE6-4342-B048-85BDC9FD1C3A}</a:tableStyleId>
              </a:tblPr>
              <a:tblGrid>
                <a:gridCol w="4104481">
                  <a:extLst>
                    <a:ext uri="{9D8B030D-6E8A-4147-A177-3AD203B41FA5}">
                      <a16:colId xmlns:a16="http://schemas.microsoft.com/office/drawing/2014/main" val="1632879997"/>
                    </a:ext>
                  </a:extLst>
                </a:gridCol>
                <a:gridCol w="4104481">
                  <a:extLst>
                    <a:ext uri="{9D8B030D-6E8A-4147-A177-3AD203B41FA5}">
                      <a16:colId xmlns:a16="http://schemas.microsoft.com/office/drawing/2014/main" val="2062320661"/>
                    </a:ext>
                  </a:extLst>
                </a:gridCol>
              </a:tblGrid>
              <a:tr h="463550">
                <a:tc>
                  <a:txBody>
                    <a:bodyPr/>
                    <a:lstStyle/>
                    <a:p>
                      <a:pPr algn="ctr"/>
                      <a:r>
                        <a:rPr lang="fr-CH" sz="2400" dirty="0">
                          <a:solidFill>
                            <a:srgbClr val="004C6C"/>
                          </a:solidFill>
                          <a:latin typeface="GT Pressura Regular" panose="02000506020000020004" pitchFamily="50" charset="0"/>
                        </a:rPr>
                        <a:t>Solide</a:t>
                      </a:r>
                      <a:endParaRPr lang="de-CH" sz="2400" dirty="0">
                        <a:solidFill>
                          <a:srgbClr val="004C6C"/>
                        </a:solidFill>
                        <a:latin typeface="GT Pressura Regular" panose="02000506020000020004" pitchFamily="50"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E9D0"/>
                    </a:solidFill>
                  </a:tcPr>
                </a:tc>
                <a:tc>
                  <a:txBody>
                    <a:bodyPr/>
                    <a:lstStyle/>
                    <a:p>
                      <a:pPr algn="ctr"/>
                      <a:r>
                        <a:rPr lang="fr-CH" sz="2400" dirty="0">
                          <a:solidFill>
                            <a:srgbClr val="004C6C"/>
                          </a:solidFill>
                          <a:latin typeface="GT Pressura Regular" panose="02000506020000020004" pitchFamily="50" charset="0"/>
                        </a:rPr>
                        <a:t>Fragilisée</a:t>
                      </a:r>
                      <a:endParaRPr lang="de-CH" sz="2400" dirty="0">
                        <a:solidFill>
                          <a:srgbClr val="004C6C"/>
                        </a:solidFill>
                        <a:latin typeface="GT Pressura Regular" panose="02000506020000020004" pitchFamily="50"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E9D0"/>
                    </a:solidFill>
                  </a:tcPr>
                </a:tc>
                <a:extLst>
                  <a:ext uri="{0D108BD9-81ED-4DB2-BD59-A6C34878D82A}">
                    <a16:rowId xmlns:a16="http://schemas.microsoft.com/office/drawing/2014/main" val="4059033811"/>
                  </a:ext>
                </a:extLst>
              </a:tr>
              <a:tr h="463550">
                <a:tc>
                  <a:txBody>
                    <a:bodyPr/>
                    <a:lstStyle/>
                    <a:p>
                      <a:pPr>
                        <a:buNone/>
                      </a:pPr>
                      <a:r>
                        <a:rPr lang="fr-CH" dirty="0">
                          <a:solidFill>
                            <a:srgbClr val="004C6C"/>
                          </a:solidFill>
                          <a:latin typeface="GT Pressura Regular" panose="02000506020000020004" pitchFamily="50" charset="0"/>
                        </a:rPr>
                        <a:t>Porter un regard juste et réaliste sur soi-même</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1">
                        <a:buNone/>
                      </a:pPr>
                      <a:r>
                        <a:rPr lang="fr-CH" dirty="0">
                          <a:solidFill>
                            <a:srgbClr val="004C6C"/>
                          </a:solidFill>
                          <a:latin typeface="GT Pressura Regular" panose="02000506020000020004" pitchFamily="50" charset="0"/>
                        </a:rPr>
                        <a:t>Se dévaloriser et ruminer des pensées négatives</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39377853"/>
                  </a:ext>
                </a:extLst>
              </a:tr>
              <a:tr h="463550">
                <a:tc>
                  <a:txBody>
                    <a:bodyPr/>
                    <a:lstStyle/>
                    <a:p>
                      <a:pPr>
                        <a:buNone/>
                      </a:pPr>
                      <a:r>
                        <a:rPr lang="fr-CH" dirty="0">
                          <a:solidFill>
                            <a:srgbClr val="004C6C"/>
                          </a:solidFill>
                          <a:latin typeface="GT Pressura Regular" panose="02000506020000020004" pitchFamily="50" charset="0"/>
                        </a:rPr>
                        <a:t>S’accepter </a:t>
                      </a:r>
                      <a:r>
                        <a:rPr lang="fr-CH" dirty="0" err="1">
                          <a:solidFill>
                            <a:srgbClr val="004C6C"/>
                          </a:solidFill>
                          <a:latin typeface="GT Pressura Regular" panose="02000506020000020004" pitchFamily="50" charset="0"/>
                        </a:rPr>
                        <a:t>tel·le</a:t>
                      </a:r>
                      <a:r>
                        <a:rPr lang="fr-CH" dirty="0">
                          <a:solidFill>
                            <a:srgbClr val="004C6C"/>
                          </a:solidFill>
                          <a:latin typeface="GT Pressura Regular" panose="02000506020000020004" pitchFamily="50" charset="0"/>
                        </a:rPr>
                        <a:t> qu’on est</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1">
                        <a:buNone/>
                      </a:pPr>
                      <a:r>
                        <a:rPr lang="fr-CH">
                          <a:solidFill>
                            <a:srgbClr val="004C6C"/>
                          </a:solidFill>
                          <a:latin typeface="GT Pressura Regular" panose="02000506020000020004" pitchFamily="50" charset="0"/>
                        </a:rPr>
                        <a:t>Négliger ses besoins et s’isoler</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21917628"/>
                  </a:ext>
                </a:extLst>
              </a:tr>
              <a:tr h="463550">
                <a:tc>
                  <a:txBody>
                    <a:bodyPr/>
                    <a:lstStyle/>
                    <a:p>
                      <a:pPr>
                        <a:buNone/>
                      </a:pPr>
                      <a:r>
                        <a:rPr lang="fr-CH">
                          <a:solidFill>
                            <a:srgbClr val="004C6C"/>
                          </a:solidFill>
                          <a:latin typeface="GT Pressura Regular" panose="02000506020000020004" pitchFamily="50" charset="0"/>
                        </a:rPr>
                        <a:t>Développer des liens solides avec les autres</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1">
                        <a:buNone/>
                      </a:pPr>
                      <a:r>
                        <a:rPr lang="fr-CH">
                          <a:solidFill>
                            <a:srgbClr val="004C6C"/>
                          </a:solidFill>
                          <a:latin typeface="GT Pressura Regular" panose="02000506020000020004" pitchFamily="50" charset="0"/>
                        </a:rPr>
                        <a:t>Rencontrer des difficultés à faire face au stress</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58716965"/>
                  </a:ext>
                </a:extLst>
              </a:tr>
              <a:tr h="463550">
                <a:tc>
                  <a:txBody>
                    <a:bodyPr/>
                    <a:lstStyle/>
                    <a:p>
                      <a:pPr>
                        <a:buNone/>
                      </a:pPr>
                      <a:r>
                        <a:rPr lang="fr-CH">
                          <a:solidFill>
                            <a:srgbClr val="004C6C"/>
                          </a:solidFill>
                          <a:latin typeface="GT Pressura Regular" panose="02000506020000020004" pitchFamily="50" charset="0"/>
                        </a:rPr>
                        <a:t>Se sentir capable de relever les défis du quotidien</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1">
                        <a:buNone/>
                      </a:pPr>
                      <a:r>
                        <a:rPr lang="fr-CH" dirty="0">
                          <a:solidFill>
                            <a:srgbClr val="004C6C"/>
                          </a:solidFill>
                          <a:latin typeface="GT Pressura Regular" panose="02000506020000020004" pitchFamily="50" charset="0"/>
                        </a:rPr>
                        <a:t>Interpréter un échec comme une preuve de manque de valeur</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9636238"/>
                  </a:ext>
                </a:extLst>
              </a:tr>
              <a:tr h="609600">
                <a:tc>
                  <a:txBody>
                    <a:bodyPr/>
                    <a:lstStyle/>
                    <a:p>
                      <a:pPr>
                        <a:buNone/>
                      </a:pPr>
                      <a:r>
                        <a:rPr lang="fr-CH">
                          <a:solidFill>
                            <a:srgbClr val="004C6C"/>
                          </a:solidFill>
                          <a:latin typeface="GT Pressura Regular" panose="02000506020000020004" pitchFamily="50" charset="0"/>
                        </a:rPr>
                        <a:t>Relativiser les situations et apaiser le mental saboteur</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1">
                        <a:buNone/>
                      </a:pPr>
                      <a:r>
                        <a:rPr lang="fr-CH">
                          <a:solidFill>
                            <a:srgbClr val="004C6C"/>
                          </a:solidFill>
                          <a:latin typeface="GT Pressura Regular" panose="02000506020000020004" pitchFamily="50" charset="0"/>
                        </a:rPr>
                        <a:t>Se juger sévèrement face à un échec ou à une difficulté</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50619978"/>
                  </a:ext>
                </a:extLst>
              </a:tr>
              <a:tr h="463550">
                <a:tc>
                  <a:txBody>
                    <a:bodyPr/>
                    <a:lstStyle/>
                    <a:p>
                      <a:pPr>
                        <a:buNone/>
                      </a:pPr>
                      <a:r>
                        <a:rPr lang="fr-CH">
                          <a:solidFill>
                            <a:srgbClr val="004C6C"/>
                          </a:solidFill>
                          <a:latin typeface="GT Pressura Regular" panose="02000506020000020004" pitchFamily="50" charset="0"/>
                        </a:rPr>
                        <a:t>Reconnaître ses forces et ses ressources</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1">
                        <a:buNone/>
                      </a:pPr>
                      <a:r>
                        <a:rPr lang="fr-CH" dirty="0">
                          <a:solidFill>
                            <a:srgbClr val="004C6C"/>
                          </a:solidFill>
                          <a:latin typeface="GT Pressura Regular" panose="02000506020000020004" pitchFamily="50" charset="0"/>
                        </a:rPr>
                        <a:t>Douter fréquemment de ses capacités</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22384164"/>
                  </a:ext>
                </a:extLst>
              </a:tr>
            </a:tbl>
          </a:graphicData>
        </a:graphic>
      </p:graphicFrame>
      <p:sp>
        <p:nvSpPr>
          <p:cNvPr id="3" name="Titre 2">
            <a:extLst>
              <a:ext uri="{FF2B5EF4-FFF2-40B4-BE49-F238E27FC236}">
                <a16:creationId xmlns:a16="http://schemas.microsoft.com/office/drawing/2014/main" id="{1FE05C03-3DC1-C8F1-CA5A-50BD6202F7C8}"/>
              </a:ext>
            </a:extLst>
          </p:cNvPr>
          <p:cNvSpPr>
            <a:spLocks noGrp="1"/>
          </p:cNvSpPr>
          <p:nvPr>
            <p:ph type="title"/>
          </p:nvPr>
        </p:nvSpPr>
        <p:spPr/>
        <p:txBody>
          <a:bodyPr/>
          <a:lstStyle/>
          <a:p>
            <a:r>
              <a:rPr lang="fr-CH" sz="3200" b="1" dirty="0">
                <a:latin typeface="GT Pressura Regular" panose="02000506020000020004" pitchFamily="50" charset="0"/>
              </a:rPr>
              <a:t>Une estime de soi… </a:t>
            </a:r>
            <a:endParaRPr lang="de-CH" sz="3200" b="1" dirty="0">
              <a:latin typeface="GT Pressura Regular" panose="02000506020000020004" pitchFamily="50" charset="0"/>
            </a:endParaRPr>
          </a:p>
        </p:txBody>
      </p:sp>
      <p:sp>
        <p:nvSpPr>
          <p:cNvPr id="4" name="Espace réservé du numéro de diapositive 3">
            <a:extLst>
              <a:ext uri="{FF2B5EF4-FFF2-40B4-BE49-F238E27FC236}">
                <a16:creationId xmlns:a16="http://schemas.microsoft.com/office/drawing/2014/main" id="{039348E3-AE0A-1EDC-7D6F-61AC57B3A05A}"/>
              </a:ext>
            </a:extLst>
          </p:cNvPr>
          <p:cNvSpPr>
            <a:spLocks noGrp="1"/>
          </p:cNvSpPr>
          <p:nvPr>
            <p:ph type="sldNum" sz="quarter" idx="4"/>
          </p:nvPr>
        </p:nvSpPr>
        <p:spPr/>
        <p:txBody>
          <a:bodyPr/>
          <a:lstStyle/>
          <a:p>
            <a:endParaRPr lang="fr-CH"/>
          </a:p>
        </p:txBody>
      </p:sp>
    </p:spTree>
    <p:extLst>
      <p:ext uri="{BB962C8B-B14F-4D97-AF65-F5344CB8AC3E}">
        <p14:creationId xmlns:p14="http://schemas.microsoft.com/office/powerpoint/2010/main" val="2956478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F9953FB7-F80F-5E33-4FCC-4AF4AC1591F3}"/>
              </a:ext>
            </a:extLst>
          </p:cNvPr>
          <p:cNvSpPr>
            <a:spLocks noGrp="1"/>
          </p:cNvSpPr>
          <p:nvPr>
            <p:ph idx="1"/>
          </p:nvPr>
        </p:nvSpPr>
        <p:spPr>
          <a:xfrm>
            <a:off x="457200" y="1963564"/>
            <a:ext cx="8208912" cy="4032447"/>
          </a:xfrm>
        </p:spPr>
        <p:txBody>
          <a:bodyPr>
            <a:normAutofit fontScale="55000" lnSpcReduction="20000"/>
          </a:bodyPr>
          <a:lstStyle/>
          <a:p>
            <a:pPr algn="just"/>
            <a:endParaRPr lang="fr-FR" sz="3200" b="1" dirty="0">
              <a:highlight>
                <a:srgbClr val="00E9D0"/>
              </a:highlight>
              <a:latin typeface="GT Pressura Regular" panose="02000506020000020004"/>
            </a:endParaRPr>
          </a:p>
          <a:p>
            <a:pPr algn="just"/>
            <a:r>
              <a:rPr lang="fr-FR" sz="3200" b="1" dirty="0">
                <a:highlight>
                  <a:srgbClr val="00E9D0"/>
                </a:highlight>
                <a:latin typeface="GT Pressura Regular" panose="02000506020000020004"/>
              </a:rPr>
              <a:t>Confiance en soi</a:t>
            </a:r>
            <a:endParaRPr lang="fr-CH" sz="3200" b="1" dirty="0">
              <a:highlight>
                <a:srgbClr val="00E9D0"/>
              </a:highlight>
              <a:latin typeface="GT Pressura Regular" panose="02000506020000020004"/>
            </a:endParaRPr>
          </a:p>
          <a:p>
            <a:pPr marL="171450" indent="-171450" algn="just">
              <a:buFont typeface="Arial" panose="020B0604020202020204" pitchFamily="34" charset="0"/>
              <a:buChar char="•"/>
            </a:pPr>
            <a:r>
              <a:rPr lang="fr-FR" sz="3200" dirty="0">
                <a:latin typeface="GT Pressura Regular" panose="02000506020000020004"/>
              </a:rPr>
              <a:t>Être </a:t>
            </a:r>
            <a:r>
              <a:rPr lang="fr-FR" sz="3200" dirty="0" err="1">
                <a:latin typeface="GT Pressura Regular" panose="02000506020000020004"/>
              </a:rPr>
              <a:t>convaincu·e</a:t>
            </a:r>
            <a:r>
              <a:rPr lang="fr-FR" sz="3200" dirty="0">
                <a:latin typeface="GT Pressura Regular" panose="02000506020000020004"/>
              </a:rPr>
              <a:t> d’avoir les </a:t>
            </a:r>
            <a:r>
              <a:rPr lang="fr-FR" sz="3200" b="1" dirty="0">
                <a:latin typeface="GT Pressura Regular" panose="02000506020000020004"/>
              </a:rPr>
              <a:t>capacités et les compétences nécessaires pour agir</a:t>
            </a:r>
            <a:endParaRPr lang="fr-FR" sz="3200" dirty="0">
              <a:latin typeface="GT Pressura Regular" panose="02000506020000020004"/>
            </a:endParaRPr>
          </a:p>
          <a:p>
            <a:pPr algn="just"/>
            <a:endParaRPr lang="fr-CH" sz="3200" dirty="0">
              <a:latin typeface="GT Pressura Regular" panose="02000506020000020004"/>
            </a:endParaRPr>
          </a:p>
          <a:p>
            <a:pPr algn="just"/>
            <a:endParaRPr lang="fr-CH" sz="1800" dirty="0">
              <a:latin typeface="GT Pressura Regular" panose="02000506020000020004"/>
            </a:endParaRPr>
          </a:p>
          <a:p>
            <a:pPr algn="just"/>
            <a:r>
              <a:rPr lang="fr-FR" sz="3200" b="1" dirty="0">
                <a:highlight>
                  <a:srgbClr val="00E9D0"/>
                </a:highlight>
                <a:latin typeface="GT Pressura Regular" panose="02000506020000020004"/>
              </a:rPr>
              <a:t>Comparaison sociale</a:t>
            </a:r>
            <a:endParaRPr lang="fr-CH" sz="3200" b="1" dirty="0">
              <a:highlight>
                <a:srgbClr val="00E9D0"/>
              </a:highlight>
              <a:latin typeface="GT Pressura Regular" panose="02000506020000020004"/>
            </a:endParaRPr>
          </a:p>
          <a:p>
            <a:pPr marL="171450" indent="-171450" algn="just">
              <a:buFont typeface="Arial" panose="020B0604020202020204" pitchFamily="34" charset="0"/>
              <a:buChar char="•"/>
            </a:pPr>
            <a:r>
              <a:rPr lang="fr-FR" sz="3200" dirty="0">
                <a:latin typeface="GT Pressura Regular" panose="02000506020000020004"/>
              </a:rPr>
              <a:t>Le fait </a:t>
            </a:r>
            <a:r>
              <a:rPr lang="fr-FR" sz="3200" b="1" dirty="0">
                <a:latin typeface="GT Pressura Regular" panose="02000506020000020004"/>
              </a:rPr>
              <a:t>d’évaluer nos opinions ou nos capacités avec celles des autres</a:t>
            </a:r>
            <a:r>
              <a:rPr lang="fr-FR" sz="3200" dirty="0">
                <a:latin typeface="GT Pressura Regular" panose="02000506020000020004"/>
              </a:rPr>
              <a:t>. </a:t>
            </a:r>
          </a:p>
          <a:p>
            <a:pPr algn="just"/>
            <a:endParaRPr lang="fr-FR" sz="3200" dirty="0">
              <a:latin typeface="GT Pressura Regular" panose="02000506020000020004"/>
            </a:endParaRPr>
          </a:p>
          <a:p>
            <a:r>
              <a:rPr lang="fr-CH" sz="3200" b="1" dirty="0">
                <a:highlight>
                  <a:srgbClr val="00E9D0"/>
                </a:highlight>
                <a:latin typeface="GT Pressura Regular" panose="02000506020000020004"/>
              </a:rPr>
              <a:t>Image de soi</a:t>
            </a:r>
          </a:p>
          <a:p>
            <a:pPr marL="171450" indent="-171450" algn="just">
              <a:buFont typeface="Arial" panose="020B0604020202020204" pitchFamily="34" charset="0"/>
              <a:buChar char="•"/>
            </a:pPr>
            <a:r>
              <a:rPr lang="fr-CH" sz="3200" dirty="0">
                <a:latin typeface="GT Pressura Regular" panose="02000506020000020004"/>
              </a:rPr>
              <a:t>La </a:t>
            </a:r>
            <a:r>
              <a:rPr lang="fr-CH" sz="3200" b="1" dirty="0">
                <a:latin typeface="GT Pressura Regular" panose="02000506020000020004"/>
              </a:rPr>
              <a:t>description </a:t>
            </a:r>
            <a:r>
              <a:rPr lang="fr-CH" sz="3200" dirty="0">
                <a:latin typeface="GT Pressura Regular" panose="02000506020000020004"/>
              </a:rPr>
              <a:t>de soi-même et la perception de </a:t>
            </a:r>
            <a:r>
              <a:rPr lang="fr-CH" sz="3200" b="1" dirty="0">
                <a:latin typeface="GT Pressura Regular" panose="02000506020000020004"/>
              </a:rPr>
              <a:t>nos caractéristiques personnelles </a:t>
            </a:r>
            <a:r>
              <a:rPr lang="fr-CH" sz="3200" dirty="0">
                <a:latin typeface="GT Pressura Regular" panose="02000506020000020004"/>
              </a:rPr>
              <a:t>(goûts, qualités, genre, apparence, défauts, etc.) et </a:t>
            </a:r>
            <a:r>
              <a:rPr lang="fr-CH" sz="3200" b="1" dirty="0">
                <a:latin typeface="GT Pressura Regular" panose="02000506020000020004"/>
              </a:rPr>
              <a:t>des rôles et des valeurs</a:t>
            </a:r>
            <a:r>
              <a:rPr lang="fr-CH" sz="3200" dirty="0">
                <a:latin typeface="GT Pressura Regular" panose="02000506020000020004"/>
              </a:rPr>
              <a:t> qu’on s’attribue.</a:t>
            </a:r>
          </a:p>
          <a:p>
            <a:pPr algn="just"/>
            <a:endParaRPr lang="fr-CH" sz="3200" dirty="0">
              <a:latin typeface="GT Pressura Regular" panose="02000506020000020004"/>
            </a:endParaRPr>
          </a:p>
          <a:p>
            <a:r>
              <a:rPr lang="fr-CH" sz="3200" b="1" dirty="0">
                <a:highlight>
                  <a:srgbClr val="00E9D0"/>
                </a:highlight>
                <a:latin typeface="GT Pressura Regular" panose="02000506020000020004"/>
              </a:rPr>
              <a:t>Image corporelle</a:t>
            </a:r>
          </a:p>
          <a:p>
            <a:pPr marL="171450" indent="-171450" algn="just">
              <a:buFont typeface="Arial" panose="020B0604020202020204" pitchFamily="34" charset="0"/>
              <a:buChar char="•"/>
            </a:pPr>
            <a:r>
              <a:rPr lang="fr-CH" sz="3200" dirty="0">
                <a:latin typeface="GT Pressura Regular" panose="02000506020000020004"/>
              </a:rPr>
              <a:t>La </a:t>
            </a:r>
            <a:r>
              <a:rPr lang="fr-CH" sz="3200" b="1" dirty="0">
                <a:latin typeface="GT Pressura Regular" panose="02000506020000020004"/>
              </a:rPr>
              <a:t>perception mentale, émotionnelle et physique </a:t>
            </a:r>
            <a:r>
              <a:rPr lang="fr-CH" sz="3200" dirty="0">
                <a:latin typeface="GT Pressura Regular" panose="02000506020000020004"/>
              </a:rPr>
              <a:t>de notre </a:t>
            </a:r>
            <a:r>
              <a:rPr lang="fr-CH" sz="3200" b="1" dirty="0">
                <a:latin typeface="GT Pressura Regular" panose="02000506020000020004"/>
              </a:rPr>
              <a:t>corps</a:t>
            </a:r>
            <a:r>
              <a:rPr lang="fr-CH" sz="3200" dirty="0">
                <a:latin typeface="GT Pressura Regular" panose="02000506020000020004"/>
              </a:rPr>
              <a:t>. </a:t>
            </a:r>
          </a:p>
          <a:p>
            <a:pPr marL="171450" indent="-171450" algn="just">
              <a:buFont typeface="Arial" panose="020B0604020202020204" pitchFamily="34" charset="0"/>
              <a:buChar char="•"/>
            </a:pPr>
            <a:endParaRPr lang="fr-FR" sz="3200" dirty="0">
              <a:latin typeface="GT Pressura Regular" panose="02000506020000020004"/>
            </a:endParaRPr>
          </a:p>
          <a:p>
            <a:endParaRPr lang="de-CH" dirty="0"/>
          </a:p>
        </p:txBody>
      </p:sp>
      <p:sp>
        <p:nvSpPr>
          <p:cNvPr id="3" name="Titre 2">
            <a:extLst>
              <a:ext uri="{FF2B5EF4-FFF2-40B4-BE49-F238E27FC236}">
                <a16:creationId xmlns:a16="http://schemas.microsoft.com/office/drawing/2014/main" id="{27C87880-B5E9-228B-97A3-71F4AB6FF173}"/>
              </a:ext>
            </a:extLst>
          </p:cNvPr>
          <p:cNvSpPr>
            <a:spLocks noGrp="1"/>
          </p:cNvSpPr>
          <p:nvPr>
            <p:ph type="title"/>
          </p:nvPr>
        </p:nvSpPr>
        <p:spPr/>
        <p:txBody>
          <a:bodyPr/>
          <a:lstStyle/>
          <a:p>
            <a:r>
              <a:rPr lang="fr-CH" sz="3200" b="1" dirty="0">
                <a:latin typeface="GT Pressura Regular" panose="02000506020000020004" pitchFamily="50" charset="0"/>
              </a:rPr>
              <a:t>Autres notions proches de l'estime de soi </a:t>
            </a:r>
            <a:endParaRPr lang="de-CH" sz="3200" b="1" dirty="0">
              <a:latin typeface="GT Pressura Regular" panose="02000506020000020004" pitchFamily="50" charset="0"/>
            </a:endParaRPr>
          </a:p>
        </p:txBody>
      </p:sp>
      <p:sp>
        <p:nvSpPr>
          <p:cNvPr id="4" name="Espace réservé du numéro de diapositive 3">
            <a:extLst>
              <a:ext uri="{FF2B5EF4-FFF2-40B4-BE49-F238E27FC236}">
                <a16:creationId xmlns:a16="http://schemas.microsoft.com/office/drawing/2014/main" id="{4E487317-BF32-9E8F-0225-DAE68E7440FB}"/>
              </a:ext>
            </a:extLst>
          </p:cNvPr>
          <p:cNvSpPr>
            <a:spLocks noGrp="1"/>
          </p:cNvSpPr>
          <p:nvPr>
            <p:ph type="sldNum" sz="quarter" idx="4"/>
          </p:nvPr>
        </p:nvSpPr>
        <p:spPr/>
        <p:txBody>
          <a:bodyPr/>
          <a:lstStyle/>
          <a:p>
            <a:endParaRPr lang="fr-CH"/>
          </a:p>
        </p:txBody>
      </p:sp>
    </p:spTree>
    <p:extLst>
      <p:ext uri="{BB962C8B-B14F-4D97-AF65-F5344CB8AC3E}">
        <p14:creationId xmlns:p14="http://schemas.microsoft.com/office/powerpoint/2010/main" val="29700291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84A91541-F8AB-85DE-CE06-A1DDCB573B8C}"/>
              </a:ext>
            </a:extLst>
          </p:cNvPr>
          <p:cNvSpPr>
            <a:spLocks noGrp="1"/>
          </p:cNvSpPr>
          <p:nvPr>
            <p:ph idx="1"/>
          </p:nvPr>
        </p:nvSpPr>
        <p:spPr>
          <a:xfrm>
            <a:off x="552090" y="1754883"/>
            <a:ext cx="8018704" cy="4338415"/>
          </a:xfrm>
        </p:spPr>
        <p:txBody>
          <a:bodyPr>
            <a:noAutofit/>
          </a:bodyPr>
          <a:lstStyle/>
          <a:p>
            <a:pPr algn="just"/>
            <a:r>
              <a:rPr lang="fr-FR" sz="1500" b="1" dirty="0">
                <a:highlight>
                  <a:srgbClr val="00E9D0"/>
                </a:highlight>
                <a:latin typeface="GT Pressura Regular" panose="02000506020000020004"/>
              </a:rPr>
              <a:t>Petite enfance </a:t>
            </a:r>
          </a:p>
          <a:p>
            <a:pPr marL="285750" indent="-285750" algn="just">
              <a:buFont typeface="Arial" panose="020B0604020202020204" pitchFamily="34" charset="0"/>
              <a:buChar char="•"/>
            </a:pPr>
            <a:r>
              <a:rPr lang="fr-FR" sz="1500" dirty="0">
                <a:latin typeface="GT Pressura Regular" panose="02000506020000020004"/>
              </a:rPr>
              <a:t>Se construit grâce au sentiment de sécurité qui découle de la </a:t>
            </a:r>
            <a:r>
              <a:rPr lang="fr-FR" sz="1500" b="1" dirty="0">
                <a:latin typeface="GT Pressura Regular" panose="02000506020000020004"/>
              </a:rPr>
              <a:t>présence des parents</a:t>
            </a:r>
          </a:p>
          <a:p>
            <a:pPr marL="285750" indent="-285750" algn="just">
              <a:buFont typeface="Arial" panose="020B0604020202020204" pitchFamily="34" charset="0"/>
              <a:buChar char="•"/>
            </a:pPr>
            <a:r>
              <a:rPr lang="fr-FR" sz="1500" dirty="0">
                <a:latin typeface="GT Pressura Regular" panose="02000506020000020004"/>
              </a:rPr>
              <a:t>Si ressentie, idées et actions accueillies avec ouverture et amour </a:t>
            </a:r>
            <a:r>
              <a:rPr lang="fr-FR" sz="1500" dirty="0">
                <a:latin typeface="GT Pressura Regular" panose="02000506020000020004"/>
                <a:sym typeface="Wingdings" panose="05000000000000000000" pitchFamily="2" charset="2"/>
              </a:rPr>
              <a:t> C</a:t>
            </a:r>
            <a:r>
              <a:rPr lang="fr-FR" sz="1500" dirty="0">
                <a:latin typeface="GT Pressura Regular" panose="02000506020000020004"/>
              </a:rPr>
              <a:t>omprend qu’</a:t>
            </a:r>
            <a:r>
              <a:rPr lang="fr-FR" sz="1500" dirty="0" err="1">
                <a:latin typeface="GT Pressura Regular" panose="02000506020000020004"/>
              </a:rPr>
              <a:t>elle·il</a:t>
            </a:r>
            <a:r>
              <a:rPr lang="fr-FR" sz="1500" dirty="0">
                <a:latin typeface="GT Pressura Regular" panose="02000506020000020004"/>
              </a:rPr>
              <a:t> a de la valeur</a:t>
            </a:r>
          </a:p>
          <a:p>
            <a:pPr marL="285750" indent="-285750" algn="just">
              <a:buFont typeface="Wingdings" panose="05000000000000000000" pitchFamily="2" charset="2"/>
              <a:buChar char="à"/>
            </a:pPr>
            <a:r>
              <a:rPr lang="fr-FR" sz="1500" dirty="0">
                <a:latin typeface="GT Pressura Regular" panose="02000506020000020004"/>
              </a:rPr>
              <a:t>La </a:t>
            </a:r>
            <a:r>
              <a:rPr lang="fr-FR" sz="1500" b="1" dirty="0">
                <a:latin typeface="GT Pressura Regular" panose="02000506020000020004"/>
              </a:rPr>
              <a:t>sécurité affective</a:t>
            </a:r>
            <a:r>
              <a:rPr lang="fr-FR" sz="1500" dirty="0">
                <a:latin typeface="GT Pressura Regular" panose="02000506020000020004"/>
              </a:rPr>
              <a:t> est la base incontournable de l’estime de soi</a:t>
            </a:r>
          </a:p>
          <a:p>
            <a:pPr algn="just"/>
            <a:endParaRPr lang="fr-CH" sz="1500" dirty="0">
              <a:latin typeface="GT Pressura Regular" panose="02000506020000020004"/>
            </a:endParaRPr>
          </a:p>
          <a:p>
            <a:pPr algn="just"/>
            <a:r>
              <a:rPr lang="fr-FR" sz="1500" b="1" dirty="0">
                <a:highlight>
                  <a:srgbClr val="00E9D0"/>
                </a:highlight>
                <a:latin typeface="GT Pressura Regular" panose="02000506020000020004"/>
              </a:rPr>
              <a:t>A partir de 7 ans</a:t>
            </a:r>
          </a:p>
          <a:p>
            <a:pPr marL="285750" indent="-285750" algn="just">
              <a:buFont typeface="Arial" panose="020B0604020202020204" pitchFamily="34" charset="0"/>
              <a:buChar char="•"/>
            </a:pPr>
            <a:r>
              <a:rPr lang="fr-FR" sz="1500" dirty="0">
                <a:latin typeface="GT Pressura Regular" panose="02000506020000020004"/>
              </a:rPr>
              <a:t>Conscience de sa </a:t>
            </a:r>
            <a:r>
              <a:rPr lang="fr-FR" sz="1500" b="1" dirty="0">
                <a:latin typeface="GT Pressura Regular" panose="02000506020000020004"/>
              </a:rPr>
              <a:t>singularité</a:t>
            </a:r>
            <a:r>
              <a:rPr lang="fr-FR" sz="1500" dirty="0">
                <a:latin typeface="GT Pressura Regular" panose="02000506020000020004"/>
              </a:rPr>
              <a:t> et début de la </a:t>
            </a:r>
            <a:r>
              <a:rPr lang="fr-FR" sz="1500" b="1" dirty="0">
                <a:latin typeface="GT Pressura Regular" panose="02000506020000020004"/>
              </a:rPr>
              <a:t>comparaison sociale</a:t>
            </a:r>
          </a:p>
          <a:p>
            <a:pPr marL="285750" indent="-285750" algn="just">
              <a:buFont typeface="Arial" panose="020B0604020202020204" pitchFamily="34" charset="0"/>
              <a:buChar char="•"/>
            </a:pPr>
            <a:r>
              <a:rPr lang="fr-FR" sz="1500" dirty="0">
                <a:latin typeface="GT Pressura Regular" panose="02000506020000020004"/>
              </a:rPr>
              <a:t>Se construit grâce à la capacité à </a:t>
            </a:r>
            <a:r>
              <a:rPr lang="fr-FR" sz="1500" b="1" dirty="0">
                <a:latin typeface="GT Pressura Regular" panose="02000506020000020004"/>
              </a:rPr>
              <a:t>s’adapter</a:t>
            </a:r>
            <a:r>
              <a:rPr lang="fr-FR" sz="1500" dirty="0">
                <a:latin typeface="GT Pressura Regular" panose="02000506020000020004"/>
              </a:rPr>
              <a:t> aux nouveaux environnements (école, loisirs, nouveaux adultes) et le sentiment de </a:t>
            </a:r>
            <a:r>
              <a:rPr lang="fr-FR" sz="1500" b="1" dirty="0">
                <a:latin typeface="GT Pressura Regular" panose="02000506020000020004"/>
              </a:rPr>
              <a:t>réussir</a:t>
            </a:r>
            <a:r>
              <a:rPr lang="fr-FR" sz="1500" dirty="0">
                <a:latin typeface="GT Pressura Regular" panose="02000506020000020004"/>
              </a:rPr>
              <a:t> dans ses apprentissages (lire, écrire, communiquer, se faire des copains, réguler la colère, etc.) </a:t>
            </a:r>
          </a:p>
          <a:p>
            <a:pPr marL="285750" indent="-285750" algn="just">
              <a:buFont typeface="Wingdings" panose="05000000000000000000" pitchFamily="2" charset="2"/>
              <a:buChar char="à"/>
            </a:pPr>
            <a:r>
              <a:rPr lang="fr-FR" sz="1500" b="1" dirty="0">
                <a:latin typeface="GT Pressura Regular" panose="02000506020000020004"/>
              </a:rPr>
              <a:t>Besoin</a:t>
            </a:r>
            <a:r>
              <a:rPr lang="fr-FR" sz="1500" dirty="0">
                <a:latin typeface="GT Pressura Regular" panose="02000506020000020004"/>
              </a:rPr>
              <a:t> d’avoir le sentiment d’être </a:t>
            </a:r>
            <a:r>
              <a:rPr lang="fr-FR" sz="1500" b="1" dirty="0">
                <a:latin typeface="GT Pressura Regular" panose="02000506020000020004"/>
              </a:rPr>
              <a:t>accepté·e</a:t>
            </a:r>
            <a:r>
              <a:rPr lang="fr-FR" sz="1500" dirty="0">
                <a:latin typeface="GT Pressura Regular" panose="02000506020000020004"/>
              </a:rPr>
              <a:t> et de se sentir </a:t>
            </a:r>
            <a:r>
              <a:rPr lang="fr-FR" sz="1500" b="1" dirty="0" err="1">
                <a:latin typeface="GT Pressura Regular" panose="02000506020000020004"/>
              </a:rPr>
              <a:t>compétent·es</a:t>
            </a:r>
            <a:endParaRPr lang="fr-FR" sz="1500" b="1" dirty="0">
              <a:latin typeface="GT Pressura Regular" panose="02000506020000020004"/>
            </a:endParaRPr>
          </a:p>
          <a:p>
            <a:pPr algn="just"/>
            <a:endParaRPr lang="fr-CH" sz="1500" dirty="0">
              <a:latin typeface="GT Pressura Regular" panose="02000506020000020004"/>
            </a:endParaRPr>
          </a:p>
          <a:p>
            <a:pPr algn="just"/>
            <a:r>
              <a:rPr lang="fr-FR" sz="1500" b="1" dirty="0">
                <a:highlight>
                  <a:srgbClr val="00E9D0"/>
                </a:highlight>
                <a:latin typeface="GT Pressura Regular" panose="02000506020000020004"/>
              </a:rPr>
              <a:t>Adolescence</a:t>
            </a:r>
          </a:p>
          <a:p>
            <a:pPr marL="285750" indent="-285750" algn="just">
              <a:buFont typeface="Arial" panose="020B0604020202020204" pitchFamily="34" charset="0"/>
              <a:buChar char="•"/>
            </a:pPr>
            <a:r>
              <a:rPr lang="fr-FR" sz="1500" dirty="0">
                <a:latin typeface="GT Pressura Regular" panose="02000506020000020004"/>
              </a:rPr>
              <a:t>Prioritairement liée à l’exploration de l’</a:t>
            </a:r>
            <a:r>
              <a:rPr lang="fr-FR" sz="1500" b="1" dirty="0">
                <a:latin typeface="GT Pressura Regular" panose="02000506020000020004"/>
              </a:rPr>
              <a:t>identité</a:t>
            </a:r>
            <a:r>
              <a:rPr lang="fr-FR" sz="1500" dirty="0">
                <a:latin typeface="GT Pressura Regular" panose="02000506020000020004"/>
              </a:rPr>
              <a:t>, à </a:t>
            </a:r>
            <a:r>
              <a:rPr lang="fr-FR" sz="1500" b="1" dirty="0">
                <a:latin typeface="GT Pressura Regular" panose="02000506020000020004"/>
              </a:rPr>
              <a:t>l’image corporelle </a:t>
            </a:r>
            <a:r>
              <a:rPr lang="fr-FR" sz="1500" dirty="0">
                <a:latin typeface="GT Pressura Regular" panose="02000506020000020004"/>
              </a:rPr>
              <a:t>et au sentiment d’</a:t>
            </a:r>
            <a:r>
              <a:rPr lang="fr-FR" sz="1500" b="1" dirty="0">
                <a:latin typeface="GT Pressura Regular" panose="02000506020000020004"/>
              </a:rPr>
              <a:t>appartenance</a:t>
            </a:r>
            <a:r>
              <a:rPr lang="fr-FR" sz="1500" dirty="0">
                <a:latin typeface="GT Pressura Regular" panose="02000506020000020004"/>
              </a:rPr>
              <a:t> au groupe de pairs</a:t>
            </a:r>
          </a:p>
          <a:p>
            <a:pPr algn="just"/>
            <a:endParaRPr lang="fr-FR" sz="1500" dirty="0">
              <a:latin typeface="GT Pressura Regular" panose="02000506020000020004"/>
            </a:endParaRPr>
          </a:p>
        </p:txBody>
      </p:sp>
      <p:sp>
        <p:nvSpPr>
          <p:cNvPr id="3" name="Titre 2">
            <a:extLst>
              <a:ext uri="{FF2B5EF4-FFF2-40B4-BE49-F238E27FC236}">
                <a16:creationId xmlns:a16="http://schemas.microsoft.com/office/drawing/2014/main" id="{A765B668-5689-F090-35C4-6555AE9D7817}"/>
              </a:ext>
            </a:extLst>
          </p:cNvPr>
          <p:cNvSpPr>
            <a:spLocks noGrp="1"/>
          </p:cNvSpPr>
          <p:nvPr>
            <p:ph type="title"/>
          </p:nvPr>
        </p:nvSpPr>
        <p:spPr>
          <a:xfrm>
            <a:off x="552090" y="1137000"/>
            <a:ext cx="8229600" cy="473869"/>
          </a:xfrm>
        </p:spPr>
        <p:txBody>
          <a:bodyPr/>
          <a:lstStyle/>
          <a:p>
            <a:r>
              <a:rPr lang="fr-FR" sz="2800" b="1" dirty="0">
                <a:latin typeface="GT Pressura Regular" panose="02000506020000020004"/>
              </a:rPr>
              <a:t>Construction de l’estime de soi durant l’enfance </a:t>
            </a:r>
            <a:endParaRPr lang="fr-CH" sz="2800" dirty="0">
              <a:latin typeface="GT Pressura Regular" panose="02000506020000020004"/>
            </a:endParaRPr>
          </a:p>
        </p:txBody>
      </p:sp>
      <p:sp>
        <p:nvSpPr>
          <p:cNvPr id="4" name="Espace réservé du numéro de diapositive 3">
            <a:extLst>
              <a:ext uri="{FF2B5EF4-FFF2-40B4-BE49-F238E27FC236}">
                <a16:creationId xmlns:a16="http://schemas.microsoft.com/office/drawing/2014/main" id="{E7D291E0-8CE2-7509-E41D-14E74A85E21D}"/>
              </a:ext>
            </a:extLst>
          </p:cNvPr>
          <p:cNvSpPr>
            <a:spLocks noGrp="1"/>
          </p:cNvSpPr>
          <p:nvPr>
            <p:ph type="sldNum" sz="quarter" idx="4"/>
          </p:nvPr>
        </p:nvSpPr>
        <p:spPr/>
        <p:txBody>
          <a:bodyPr/>
          <a:lstStyle/>
          <a:p>
            <a:pPr algn="ctr"/>
            <a:r>
              <a:rPr lang="fr-CH" dirty="0"/>
              <a:t>6</a:t>
            </a:r>
          </a:p>
        </p:txBody>
      </p:sp>
    </p:spTree>
    <p:extLst>
      <p:ext uri="{BB962C8B-B14F-4D97-AF65-F5344CB8AC3E}">
        <p14:creationId xmlns:p14="http://schemas.microsoft.com/office/powerpoint/2010/main" val="10440945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46417CC0-CAAE-7459-7B74-47AF3E0F4BDD}"/>
              </a:ext>
            </a:extLst>
          </p:cNvPr>
          <p:cNvSpPr>
            <a:spLocks noGrp="1"/>
          </p:cNvSpPr>
          <p:nvPr>
            <p:ph idx="1"/>
          </p:nvPr>
        </p:nvSpPr>
        <p:spPr/>
        <p:txBody>
          <a:bodyPr>
            <a:normAutofit lnSpcReduction="10000"/>
          </a:bodyPr>
          <a:lstStyle/>
          <a:p>
            <a:pPr algn="just"/>
            <a:r>
              <a:rPr lang="fr-CH" sz="2000" dirty="0">
                <a:latin typeface="GT Pressura Regular" panose="02000506020000020004" pitchFamily="50" charset="0"/>
              </a:rPr>
              <a:t>Il y a </a:t>
            </a:r>
            <a:r>
              <a:rPr lang="fr-CH" sz="2000" dirty="0">
                <a:highlight>
                  <a:srgbClr val="00E9D0"/>
                </a:highlight>
                <a:latin typeface="GT Pressura Regular" panose="02000506020000020004" pitchFamily="50" charset="0"/>
              </a:rPr>
              <a:t>six grands domaines </a:t>
            </a:r>
            <a:r>
              <a:rPr lang="fr-CH" sz="2000" dirty="0">
                <a:latin typeface="GT Pressura Regular" panose="02000506020000020004" pitchFamily="50" charset="0"/>
              </a:rPr>
              <a:t>dans lesquels les enfants et les adolescents se comparent et apprécient leur valeur :</a:t>
            </a:r>
          </a:p>
          <a:p>
            <a:pPr marL="285750" lvl="0" indent="-285750" algn="just">
              <a:lnSpc>
                <a:spcPct val="150000"/>
              </a:lnSpc>
              <a:buFont typeface="Arial" panose="020B0604020202020204" pitchFamily="34" charset="0"/>
              <a:buChar char="•"/>
            </a:pPr>
            <a:r>
              <a:rPr lang="fr-FR" sz="2000" b="1" dirty="0">
                <a:latin typeface="GT Pressura Regular" panose="02000506020000020004" pitchFamily="50" charset="0"/>
              </a:rPr>
              <a:t>Les compétences scolaires </a:t>
            </a:r>
          </a:p>
          <a:p>
            <a:pPr marL="285750" lvl="0" indent="-285750" algn="just">
              <a:lnSpc>
                <a:spcPct val="150000"/>
              </a:lnSpc>
              <a:buFont typeface="Arial" panose="020B0604020202020204" pitchFamily="34" charset="0"/>
              <a:buChar char="•"/>
            </a:pPr>
            <a:r>
              <a:rPr lang="fr-FR" sz="2000" b="1" dirty="0">
                <a:latin typeface="GT Pressura Regular" panose="02000506020000020004" pitchFamily="50" charset="0"/>
              </a:rPr>
              <a:t>Les caractéristique athlétiques et sportives </a:t>
            </a:r>
          </a:p>
          <a:p>
            <a:pPr marL="285750" lvl="0" indent="-285750" algn="just">
              <a:lnSpc>
                <a:spcPct val="150000"/>
              </a:lnSpc>
              <a:buFont typeface="Arial" panose="020B0604020202020204" pitchFamily="34" charset="0"/>
              <a:buChar char="•"/>
            </a:pPr>
            <a:r>
              <a:rPr lang="fr-FR" sz="2000" b="1" dirty="0">
                <a:latin typeface="GT Pressura Regular" panose="02000506020000020004" pitchFamily="50" charset="0"/>
              </a:rPr>
              <a:t>L’apparence physique</a:t>
            </a:r>
          </a:p>
          <a:p>
            <a:pPr marL="285750" lvl="0" indent="-285750" algn="just">
              <a:lnSpc>
                <a:spcPct val="150000"/>
              </a:lnSpc>
              <a:buFont typeface="Arial" panose="020B0604020202020204" pitchFamily="34" charset="0"/>
              <a:buChar char="•"/>
            </a:pPr>
            <a:r>
              <a:rPr lang="fr-FR" sz="2000" b="1" dirty="0">
                <a:latin typeface="GT Pressura Regular" panose="02000506020000020004" pitchFamily="50" charset="0"/>
              </a:rPr>
              <a:t>L’acceptation sociale</a:t>
            </a:r>
          </a:p>
          <a:p>
            <a:pPr marL="285750" lvl="0" indent="-285750" algn="just">
              <a:lnSpc>
                <a:spcPct val="150000"/>
              </a:lnSpc>
              <a:buFont typeface="Arial" panose="020B0604020202020204" pitchFamily="34" charset="0"/>
              <a:buChar char="•"/>
            </a:pPr>
            <a:r>
              <a:rPr lang="fr-FR" sz="2000" b="1" dirty="0">
                <a:latin typeface="GT Pressura Regular" panose="02000506020000020004" pitchFamily="50" charset="0"/>
              </a:rPr>
              <a:t>Les comportements et les conduites globales</a:t>
            </a:r>
          </a:p>
          <a:p>
            <a:pPr marL="285750" lvl="0" indent="-285750" algn="just">
              <a:lnSpc>
                <a:spcPct val="150000"/>
              </a:lnSpc>
              <a:buFont typeface="Arial" panose="020B0604020202020204" pitchFamily="34" charset="0"/>
              <a:buChar char="•"/>
            </a:pPr>
            <a:r>
              <a:rPr lang="fr-FR" sz="2000" b="1" dirty="0">
                <a:latin typeface="GT Pressura Regular" panose="02000506020000020004" pitchFamily="50" charset="0"/>
              </a:rPr>
              <a:t>Le sentiment général d’efficacité</a:t>
            </a:r>
          </a:p>
        </p:txBody>
      </p:sp>
      <p:sp>
        <p:nvSpPr>
          <p:cNvPr id="3" name="Titre 2">
            <a:extLst>
              <a:ext uri="{FF2B5EF4-FFF2-40B4-BE49-F238E27FC236}">
                <a16:creationId xmlns:a16="http://schemas.microsoft.com/office/drawing/2014/main" id="{DE29B0F9-2090-D3E3-2094-6D0E613D4605}"/>
              </a:ext>
            </a:extLst>
          </p:cNvPr>
          <p:cNvSpPr>
            <a:spLocks noGrp="1"/>
          </p:cNvSpPr>
          <p:nvPr>
            <p:ph type="title"/>
          </p:nvPr>
        </p:nvSpPr>
        <p:spPr/>
        <p:txBody>
          <a:bodyPr/>
          <a:lstStyle/>
          <a:p>
            <a:r>
              <a:rPr lang="fr-CH" sz="3200" b="1" dirty="0">
                <a:latin typeface="GT Pressura Regular" panose="02000506020000020004" pitchFamily="50" charset="0"/>
              </a:rPr>
              <a:t>Domaines de comparaison</a:t>
            </a:r>
            <a:endParaRPr lang="de-CH" sz="3200" b="1" dirty="0">
              <a:latin typeface="GT Pressura Regular" panose="02000506020000020004" pitchFamily="50" charset="0"/>
            </a:endParaRPr>
          </a:p>
        </p:txBody>
      </p:sp>
      <p:sp>
        <p:nvSpPr>
          <p:cNvPr id="4" name="Espace réservé du numéro de diapositive 3">
            <a:extLst>
              <a:ext uri="{FF2B5EF4-FFF2-40B4-BE49-F238E27FC236}">
                <a16:creationId xmlns:a16="http://schemas.microsoft.com/office/drawing/2014/main" id="{2701AE5D-205F-3486-4540-2CDAD580331F}"/>
              </a:ext>
            </a:extLst>
          </p:cNvPr>
          <p:cNvSpPr>
            <a:spLocks noGrp="1"/>
          </p:cNvSpPr>
          <p:nvPr>
            <p:ph type="sldNum" sz="quarter" idx="4"/>
          </p:nvPr>
        </p:nvSpPr>
        <p:spPr/>
        <p:txBody>
          <a:bodyPr/>
          <a:lstStyle/>
          <a:p>
            <a:endParaRPr lang="fr-CH"/>
          </a:p>
        </p:txBody>
      </p:sp>
    </p:spTree>
    <p:extLst>
      <p:ext uri="{BB962C8B-B14F-4D97-AF65-F5344CB8AC3E}">
        <p14:creationId xmlns:p14="http://schemas.microsoft.com/office/powerpoint/2010/main" val="8670171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6F2B1051-2A8B-52CB-49F9-D1D877249900}"/>
              </a:ext>
            </a:extLst>
          </p:cNvPr>
          <p:cNvSpPr>
            <a:spLocks noGrp="1"/>
          </p:cNvSpPr>
          <p:nvPr>
            <p:ph idx="1"/>
          </p:nvPr>
        </p:nvSpPr>
        <p:spPr>
          <a:xfrm>
            <a:off x="467544" y="1731459"/>
            <a:ext cx="8208912" cy="2343884"/>
          </a:xfrm>
        </p:spPr>
        <p:txBody>
          <a:bodyPr>
            <a:normAutofit/>
          </a:bodyPr>
          <a:lstStyle/>
          <a:p>
            <a:pPr algn="just"/>
            <a:r>
              <a:rPr lang="fr-CH" sz="1800" dirty="0">
                <a:latin typeface="GT Pressura Regular"/>
              </a:rPr>
              <a:t>Deux éléments importants pour soutenir l’estime de soi : </a:t>
            </a:r>
          </a:p>
          <a:p>
            <a:pPr marL="457200" indent="-457200" algn="just">
              <a:buFont typeface="Arial" panose="020B0604020202020204" pitchFamily="34" charset="0"/>
              <a:buChar char="•"/>
            </a:pPr>
            <a:r>
              <a:rPr lang="fr-CH" sz="1800" dirty="0">
                <a:latin typeface="GT Pressura Regular"/>
              </a:rPr>
              <a:t>Promouvoir un </a:t>
            </a:r>
            <a:r>
              <a:rPr lang="fr-CH" sz="1800" b="1" dirty="0">
                <a:latin typeface="GT Pressura Regular"/>
              </a:rPr>
              <a:t>sentiment de sécurité </a:t>
            </a:r>
            <a:r>
              <a:rPr lang="fr-CH" sz="1800" dirty="0">
                <a:latin typeface="GT Pressura Regular"/>
              </a:rPr>
              <a:t>dans les différents cadres de vie</a:t>
            </a:r>
          </a:p>
          <a:p>
            <a:pPr marL="457200" indent="-457200" algn="just">
              <a:buFont typeface="Arial" panose="020B0604020202020204" pitchFamily="34" charset="0"/>
              <a:buChar char="•"/>
            </a:pPr>
            <a:r>
              <a:rPr lang="fr-CH" sz="1800" b="1" dirty="0">
                <a:latin typeface="GT Pressura Regular"/>
              </a:rPr>
              <a:t>Soutenir les compétences </a:t>
            </a:r>
            <a:r>
              <a:rPr lang="fr-CH" sz="1800" dirty="0">
                <a:latin typeface="GT Pressura Regular"/>
              </a:rPr>
              <a:t>dont </a:t>
            </a:r>
            <a:r>
              <a:rPr lang="fr-CH" sz="1800" dirty="0" err="1">
                <a:latin typeface="GT Pressura Regular"/>
              </a:rPr>
              <a:t>elle·il</a:t>
            </a:r>
            <a:r>
              <a:rPr lang="fr-CH" sz="1800" dirty="0">
                <a:latin typeface="GT Pressura Regular"/>
              </a:rPr>
              <a:t> a besoin pour </a:t>
            </a:r>
            <a:r>
              <a:rPr lang="fr-CH" sz="1800" b="1" dirty="0">
                <a:latin typeface="GT Pressura Regular"/>
              </a:rPr>
              <a:t>grandir et relever les défis </a:t>
            </a:r>
            <a:r>
              <a:rPr lang="fr-CH" sz="1800" dirty="0">
                <a:latin typeface="GT Pressura Regular"/>
              </a:rPr>
              <a:t>de son développement.</a:t>
            </a:r>
          </a:p>
          <a:p>
            <a:endParaRPr lang="fr-CH" dirty="0"/>
          </a:p>
        </p:txBody>
      </p:sp>
      <p:sp>
        <p:nvSpPr>
          <p:cNvPr id="3" name="Titre 2">
            <a:extLst>
              <a:ext uri="{FF2B5EF4-FFF2-40B4-BE49-F238E27FC236}">
                <a16:creationId xmlns:a16="http://schemas.microsoft.com/office/drawing/2014/main" id="{93D5D28F-EFAD-C146-A9FD-B602F30D91A6}"/>
              </a:ext>
            </a:extLst>
          </p:cNvPr>
          <p:cNvSpPr>
            <a:spLocks noGrp="1"/>
          </p:cNvSpPr>
          <p:nvPr>
            <p:ph type="title"/>
          </p:nvPr>
        </p:nvSpPr>
        <p:spPr>
          <a:xfrm>
            <a:off x="308344" y="1044473"/>
            <a:ext cx="8229600" cy="792088"/>
          </a:xfrm>
        </p:spPr>
        <p:txBody>
          <a:bodyPr/>
          <a:lstStyle/>
          <a:p>
            <a:r>
              <a:rPr lang="fr-CH" sz="3200" b="1" dirty="0">
                <a:latin typeface="GT Pressura Regular" panose="02000506020000020004"/>
              </a:rPr>
              <a:t>Comment soutenir l’estime de soi</a:t>
            </a:r>
          </a:p>
        </p:txBody>
      </p:sp>
      <p:sp>
        <p:nvSpPr>
          <p:cNvPr id="4" name="Espace réservé du numéro de diapositive 3">
            <a:extLst>
              <a:ext uri="{FF2B5EF4-FFF2-40B4-BE49-F238E27FC236}">
                <a16:creationId xmlns:a16="http://schemas.microsoft.com/office/drawing/2014/main" id="{553D5846-57A7-E808-11DB-B560639834CD}"/>
              </a:ext>
            </a:extLst>
          </p:cNvPr>
          <p:cNvSpPr>
            <a:spLocks noGrp="1"/>
          </p:cNvSpPr>
          <p:nvPr>
            <p:ph type="sldNum" sz="quarter" idx="4"/>
          </p:nvPr>
        </p:nvSpPr>
        <p:spPr/>
        <p:txBody>
          <a:bodyPr/>
          <a:lstStyle/>
          <a:p>
            <a:pPr algn="ctr"/>
            <a:r>
              <a:rPr lang="fr-CH" dirty="0"/>
              <a:t>8</a:t>
            </a:r>
          </a:p>
        </p:txBody>
      </p:sp>
      <p:sp>
        <p:nvSpPr>
          <p:cNvPr id="6" name="ZoneTexte 5">
            <a:extLst>
              <a:ext uri="{FF2B5EF4-FFF2-40B4-BE49-F238E27FC236}">
                <a16:creationId xmlns:a16="http://schemas.microsoft.com/office/drawing/2014/main" id="{D81E86BB-FD28-2CD6-F295-F20E30340D47}"/>
              </a:ext>
            </a:extLst>
          </p:cNvPr>
          <p:cNvSpPr txBox="1"/>
          <p:nvPr/>
        </p:nvSpPr>
        <p:spPr>
          <a:xfrm>
            <a:off x="424543" y="3160056"/>
            <a:ext cx="8887522" cy="2308324"/>
          </a:xfrm>
          <a:prstGeom prst="rect">
            <a:avLst/>
          </a:prstGeom>
          <a:noFill/>
        </p:spPr>
        <p:txBody>
          <a:bodyPr wrap="square" numCol="2" rtlCol="0">
            <a:spAutoFit/>
          </a:bodyPr>
          <a:lstStyle/>
          <a:p>
            <a:r>
              <a:rPr lang="fr-CH" dirty="0">
                <a:solidFill>
                  <a:srgbClr val="004C6C"/>
                </a:solidFill>
                <a:latin typeface="GT Pressura Regular"/>
                <a:ea typeface="Verdana" panose="020B0604030504040204" pitchFamily="34" charset="0"/>
              </a:rPr>
              <a:t>Exemples : </a:t>
            </a:r>
          </a:p>
          <a:p>
            <a:pPr marL="285750" indent="-285750">
              <a:buFont typeface="Arial" panose="020B0604020202020204" pitchFamily="34" charset="0"/>
              <a:buChar char="•"/>
            </a:pPr>
            <a:r>
              <a:rPr lang="fr-CH" dirty="0">
                <a:solidFill>
                  <a:srgbClr val="004C6C"/>
                </a:solidFill>
                <a:latin typeface="GT Pressura Regular"/>
                <a:ea typeface="Verdana" panose="020B0604030504040204" pitchFamily="34" charset="0"/>
              </a:rPr>
              <a:t>Féliciter les efforts</a:t>
            </a:r>
          </a:p>
          <a:p>
            <a:pPr marL="285750" indent="-285750">
              <a:buFont typeface="Arial" panose="020B0604020202020204" pitchFamily="34" charset="0"/>
              <a:buChar char="•"/>
            </a:pPr>
            <a:r>
              <a:rPr lang="fr-CH" dirty="0">
                <a:solidFill>
                  <a:srgbClr val="004C6C"/>
                </a:solidFill>
                <a:latin typeface="GT Pressura Regular"/>
                <a:ea typeface="Verdana" panose="020B0604030504040204" pitchFamily="34" charset="0"/>
              </a:rPr>
              <a:t>Apprendre que l'erreur est humaine</a:t>
            </a:r>
          </a:p>
          <a:p>
            <a:pPr marL="285750" indent="-285750">
              <a:buFont typeface="Arial" panose="020B0604020202020204" pitchFamily="34" charset="0"/>
              <a:buChar char="•"/>
            </a:pPr>
            <a:r>
              <a:rPr lang="fr-CH" dirty="0">
                <a:solidFill>
                  <a:srgbClr val="004C6C"/>
                </a:solidFill>
                <a:latin typeface="GT Pressura Regular"/>
                <a:ea typeface="Verdana" panose="020B0604030504040204" pitchFamily="34" charset="0"/>
              </a:rPr>
              <a:t>Accueillir les émotions</a:t>
            </a:r>
          </a:p>
          <a:p>
            <a:pPr marL="285750" indent="-285750">
              <a:buFont typeface="Arial" panose="020B0604020202020204" pitchFamily="34" charset="0"/>
              <a:buChar char="•"/>
            </a:pPr>
            <a:r>
              <a:rPr lang="fr-CH" dirty="0">
                <a:solidFill>
                  <a:srgbClr val="004C6C"/>
                </a:solidFill>
                <a:latin typeface="GT Pressura Regular"/>
                <a:ea typeface="Verdana" panose="020B0604030504040204" pitchFamily="34" charset="0"/>
              </a:rPr>
              <a:t>Eviter la comparaison </a:t>
            </a:r>
          </a:p>
          <a:p>
            <a:pPr marL="285750" indent="-285750">
              <a:buFont typeface="Arial" panose="020B0604020202020204" pitchFamily="34" charset="0"/>
              <a:buChar char="•"/>
            </a:pPr>
            <a:endParaRPr lang="fr-CH" dirty="0">
              <a:solidFill>
                <a:srgbClr val="004C6C"/>
              </a:solidFill>
              <a:latin typeface="GT Pressura Regular"/>
              <a:ea typeface="Verdana" panose="020B0604030504040204" pitchFamily="34" charset="0"/>
            </a:endParaRPr>
          </a:p>
          <a:p>
            <a:pPr marL="285750" indent="-285750">
              <a:buFont typeface="Arial" panose="020B0604020202020204" pitchFamily="34" charset="0"/>
              <a:buChar char="•"/>
            </a:pPr>
            <a:endParaRPr lang="fr-CH" dirty="0">
              <a:solidFill>
                <a:srgbClr val="004C6C"/>
              </a:solidFill>
              <a:latin typeface="GT Pressura Regular"/>
              <a:ea typeface="Verdana" panose="020B0604030504040204" pitchFamily="34" charset="0"/>
            </a:endParaRPr>
          </a:p>
          <a:p>
            <a:pPr marL="285750" indent="-285750">
              <a:buFont typeface="Arial" panose="020B0604020202020204" pitchFamily="34" charset="0"/>
              <a:buChar char="•"/>
            </a:pPr>
            <a:endParaRPr lang="fr-CH" dirty="0">
              <a:solidFill>
                <a:srgbClr val="004C6C"/>
              </a:solidFill>
              <a:latin typeface="GT Pressura Regular"/>
              <a:ea typeface="Verdana" panose="020B0604030504040204" pitchFamily="34" charset="0"/>
            </a:endParaRPr>
          </a:p>
          <a:p>
            <a:pPr marL="285750" indent="-285750">
              <a:buFont typeface="Arial" panose="020B0604020202020204" pitchFamily="34" charset="0"/>
              <a:buChar char="•"/>
            </a:pPr>
            <a:endParaRPr lang="fr-CH" dirty="0">
              <a:solidFill>
                <a:srgbClr val="004C6C"/>
              </a:solidFill>
              <a:latin typeface="GT Pressura Regular"/>
              <a:ea typeface="Verdana" panose="020B0604030504040204" pitchFamily="34" charset="0"/>
            </a:endParaRPr>
          </a:p>
          <a:p>
            <a:pPr marL="285750" indent="-285750">
              <a:buFont typeface="Arial" panose="020B0604020202020204" pitchFamily="34" charset="0"/>
              <a:buChar char="•"/>
            </a:pPr>
            <a:r>
              <a:rPr lang="fr-CH" dirty="0">
                <a:solidFill>
                  <a:srgbClr val="004C6C"/>
                </a:solidFill>
                <a:latin typeface="GT Pressura Regular"/>
                <a:ea typeface="Verdana" panose="020B0604030504040204" pitchFamily="34" charset="0"/>
              </a:rPr>
              <a:t>Valoriser en rappelant les réussites passées</a:t>
            </a:r>
          </a:p>
          <a:p>
            <a:pPr marL="285750" indent="-285750">
              <a:buFont typeface="Arial" panose="020B0604020202020204" pitchFamily="34" charset="0"/>
              <a:buChar char="•"/>
            </a:pPr>
            <a:r>
              <a:rPr lang="fr-CH" dirty="0">
                <a:solidFill>
                  <a:srgbClr val="004C6C"/>
                </a:solidFill>
                <a:latin typeface="GT Pressura Regular"/>
                <a:ea typeface="Verdana" panose="020B0604030504040204" pitchFamily="34" charset="0"/>
              </a:rPr>
              <a:t>Fixer des objectifs réalistes</a:t>
            </a:r>
          </a:p>
          <a:p>
            <a:pPr marL="285750" indent="-285750">
              <a:buFont typeface="Arial" panose="020B0604020202020204" pitchFamily="34" charset="0"/>
              <a:buChar char="•"/>
            </a:pPr>
            <a:r>
              <a:rPr lang="fr-CH" dirty="0">
                <a:solidFill>
                  <a:srgbClr val="004C6C"/>
                </a:solidFill>
                <a:latin typeface="GT Pressura Regular"/>
                <a:ea typeface="Verdana" panose="020B0604030504040204" pitchFamily="34" charset="0"/>
              </a:rPr>
              <a:t>Etablir et maintenir une connexion authentique et régulière avec les élèves</a:t>
            </a:r>
          </a:p>
          <a:p>
            <a:pPr marL="285750" indent="-285750">
              <a:buFont typeface="Arial" panose="020B0604020202020204" pitchFamily="34" charset="0"/>
              <a:buChar char="•"/>
            </a:pPr>
            <a:r>
              <a:rPr lang="fr-CH" dirty="0">
                <a:solidFill>
                  <a:srgbClr val="004C6C"/>
                </a:solidFill>
                <a:latin typeface="GT Pressura Regular"/>
                <a:ea typeface="Verdana" panose="020B0604030504040204" pitchFamily="34" charset="0"/>
              </a:rPr>
              <a:t>Être fiable et </a:t>
            </a:r>
            <a:r>
              <a:rPr lang="fr-CH" dirty="0" err="1">
                <a:solidFill>
                  <a:srgbClr val="004C6C"/>
                </a:solidFill>
                <a:latin typeface="GT Pressura Regular"/>
                <a:ea typeface="Verdana" panose="020B0604030504040204" pitchFamily="34" charset="0"/>
              </a:rPr>
              <a:t>cohérent·e</a:t>
            </a:r>
            <a:r>
              <a:rPr lang="fr-CH" dirty="0">
                <a:solidFill>
                  <a:srgbClr val="004C6C"/>
                </a:solidFill>
                <a:latin typeface="GT Pressura Regular"/>
                <a:ea typeface="Verdana" panose="020B0604030504040204" pitchFamily="34" charset="0"/>
              </a:rPr>
              <a:t> </a:t>
            </a:r>
          </a:p>
          <a:p>
            <a:endParaRPr lang="fr-CH" dirty="0"/>
          </a:p>
        </p:txBody>
      </p:sp>
      <p:pic>
        <p:nvPicPr>
          <p:cNvPr id="8" name="Image 7">
            <a:extLst>
              <a:ext uri="{FF2B5EF4-FFF2-40B4-BE49-F238E27FC236}">
                <a16:creationId xmlns:a16="http://schemas.microsoft.com/office/drawing/2014/main" id="{C7940391-254A-EFDC-E549-C367F8C993D2}"/>
              </a:ext>
            </a:extLst>
          </p:cNvPr>
          <p:cNvPicPr>
            <a:picLocks noChangeAspect="1"/>
          </p:cNvPicPr>
          <p:nvPr/>
        </p:nvPicPr>
        <p:blipFill>
          <a:blip r:embed="rId3" cstate="print">
            <a:extLst>
              <a:ext uri="{28A0092B-C50C-407E-A947-70E740481C1C}">
                <a14:useLocalDpi xmlns:a14="http://schemas.microsoft.com/office/drawing/2010/main" val="0"/>
              </a:ext>
            </a:extLst>
          </a:blip>
          <a:srcRect t="19343" b="22066"/>
          <a:stretch>
            <a:fillRect/>
          </a:stretch>
        </p:blipFill>
        <p:spPr>
          <a:xfrm>
            <a:off x="2605225" y="4470198"/>
            <a:ext cx="2133030" cy="1767114"/>
          </a:xfrm>
          <a:prstGeom prst="rect">
            <a:avLst/>
          </a:prstGeom>
        </p:spPr>
      </p:pic>
    </p:spTree>
    <p:extLst>
      <p:ext uri="{BB962C8B-B14F-4D97-AF65-F5344CB8AC3E}">
        <p14:creationId xmlns:p14="http://schemas.microsoft.com/office/powerpoint/2010/main" val="1391512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53A28C16E2264409B5DB31F57AD4122" ma:contentTypeVersion="19" ma:contentTypeDescription="Crée un document." ma:contentTypeScope="" ma:versionID="4c4c6d1072867981c1eb7077e667e875">
  <xsd:schema xmlns:xsd="http://www.w3.org/2001/XMLSchema" xmlns:xs="http://www.w3.org/2001/XMLSchema" xmlns:p="http://schemas.microsoft.com/office/2006/metadata/properties" xmlns:ns2="e8ad22a7-8139-4f76-aba2-42745231a056" xmlns:ns3="77d382e4-bf05-4a66-9106-5f46b801c892" targetNamespace="http://schemas.microsoft.com/office/2006/metadata/properties" ma:root="true" ma:fieldsID="86d11de3018c756ad7f25fc8f7a72d01" ns2:_="" ns3:_="">
    <xsd:import namespace="e8ad22a7-8139-4f76-aba2-42745231a056"/>
    <xsd:import namespace="77d382e4-bf05-4a66-9106-5f46b801c89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AutoKeyPoints" minOccurs="0"/>
                <xsd:element ref="ns2:MediaServiceKeyPoints"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8ad22a7-8139-4f76-aba2-42745231a0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Balises d’images" ma:readOnly="false" ma:fieldId="{5cf76f15-5ced-4ddc-b409-7134ff3c332f}" ma:taxonomyMulti="true" ma:sspId="ab87f050-db20-4ed7-a891-17ff5a66cd04" ma:termSetId="09814cd3-568e-fe90-9814-8d621ff8fb84" ma:anchorId="fba54fb3-c3e1-fe81-a776-ca4b69148c4d" ma:open="true" ma:isKeyword="false">
      <xsd:complexType>
        <xsd:sequence>
          <xsd:element ref="pc:Terms" minOccurs="0" maxOccurs="1"/>
        </xsd:sequence>
      </xsd:complex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7d382e4-bf05-4a66-9106-5f46b801c892" elementFormDefault="qualified">
    <xsd:import namespace="http://schemas.microsoft.com/office/2006/documentManagement/types"/>
    <xsd:import namespace="http://schemas.microsoft.com/office/infopath/2007/PartnerControls"/>
    <xsd:element name="SharedWithUsers" ma:index="16"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Partagé avec détails" ma:internalName="SharedWithDetails" ma:readOnly="true">
      <xsd:simpleType>
        <xsd:restriction base="dms:Note">
          <xsd:maxLength value="255"/>
        </xsd:restriction>
      </xsd:simpleType>
    </xsd:element>
    <xsd:element name="TaxCatchAll" ma:index="20" nillable="true" ma:displayName="Taxonomy Catch All Column" ma:hidden="true" ma:list="{220572df-434a-4071-9b5e-d663c50e9e81}" ma:internalName="TaxCatchAll" ma:showField="CatchAllData" ma:web="77d382e4-bf05-4a66-9106-5f46b801c89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77d382e4-bf05-4a66-9106-5f46b801c892" xsi:nil="true"/>
    <lcf76f155ced4ddcb4097134ff3c332f xmlns="e8ad22a7-8139-4f76-aba2-42745231a056">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9F0C7D0-69E6-4991-B1A2-2AF9F81D772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8ad22a7-8139-4f76-aba2-42745231a056"/>
    <ds:schemaRef ds:uri="77d382e4-bf05-4a66-9106-5f46b801c89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D8CBE40-687B-449C-89E7-0BCEB90EA8C5}">
  <ds:schemaRefs>
    <ds:schemaRef ds:uri="http://purl.org/dc/elements/1.1/"/>
    <ds:schemaRef ds:uri="http://schemas.openxmlformats.org/package/2006/metadata/core-properties"/>
    <ds:schemaRef ds:uri="http://purl.org/dc/dcmitype/"/>
    <ds:schemaRef ds:uri="http://schemas.microsoft.com/office/2006/documentManagement/types"/>
    <ds:schemaRef ds:uri="http://purl.org/dc/terms/"/>
    <ds:schemaRef ds:uri="http://schemas.microsoft.com/office/2006/metadata/properties"/>
    <ds:schemaRef ds:uri="e8ad22a7-8139-4f76-aba2-42745231a056"/>
    <ds:schemaRef ds:uri="77d382e4-bf05-4a66-9106-5f46b801c892"/>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9739FD48-E695-4291-BF62-8C96A42C8E0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2000</Words>
  <Application>Microsoft Office PowerPoint</Application>
  <PresentationFormat>Affichage à l'écran (4:3)</PresentationFormat>
  <Paragraphs>200</Paragraphs>
  <Slides>10</Slides>
  <Notes>9</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10</vt:i4>
      </vt:variant>
    </vt:vector>
  </HeadingPairs>
  <TitlesOfParts>
    <vt:vector size="18" baseType="lpstr">
      <vt:lpstr>Arial</vt:lpstr>
      <vt:lpstr>Calibri</vt:lpstr>
      <vt:lpstr>Courier New</vt:lpstr>
      <vt:lpstr>GT Pressura Regular</vt:lpstr>
      <vt:lpstr>Police système Courant</vt:lpstr>
      <vt:lpstr>Verdana</vt:lpstr>
      <vt:lpstr>Wingdings</vt:lpstr>
      <vt:lpstr>Thème Office</vt:lpstr>
      <vt:lpstr>Présentation PowerPoint</vt:lpstr>
      <vt:lpstr>Quelques bases de fonctionnement pour les échanges </vt:lpstr>
      <vt:lpstr>C’est quoi l’estime de soi ?</vt:lpstr>
      <vt:lpstr>Les 4 composantes de l’estime de soi</vt:lpstr>
      <vt:lpstr>Une estime de soi… </vt:lpstr>
      <vt:lpstr>Autres notions proches de l'estime de soi </vt:lpstr>
      <vt:lpstr>Construction de l’estime de soi durant l’enfance </vt:lpstr>
      <vt:lpstr>Domaines de comparaison</vt:lpstr>
      <vt:lpstr>Comment soutenir l’estime de soi</vt:lpstr>
      <vt:lpstr>Ressources</vt:lpstr>
    </vt:vector>
  </TitlesOfParts>
  <Company>FHVi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fournieral</dc:creator>
  <cp:lastModifiedBy>Giroud Sandrine</cp:lastModifiedBy>
  <cp:revision>13</cp:revision>
  <cp:lastPrinted>2024-08-29T09:08:21Z</cp:lastPrinted>
  <dcterms:created xsi:type="dcterms:W3CDTF">2016-10-11T05:53:34Z</dcterms:created>
  <dcterms:modified xsi:type="dcterms:W3CDTF">2026-07-10T09:49:14Z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0x010100153A28C16E2264409B5DB31F57AD4122</vt:lpwstr>
  </property>
  <property fmtid="{D5CDD505-2E9C-101B-9397-08002B2CF9AE}" pid="3" name="MediaServiceImageTags">
    <vt:lpwstr/>
  </property>
</Properties>
</file>